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 id="2147483719" r:id="rId2"/>
    <p:sldMasterId id="2147483720" r:id="rId3"/>
    <p:sldMasterId id="2147483721" r:id="rId4"/>
    <p:sldMasterId id="2147483722" r:id="rId5"/>
  </p:sldMasterIdLst>
  <p:notesMasterIdLst>
    <p:notesMasterId r:id="rId9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Lst>
  <p:sldSz cx="9144000" cy="5143500" type="screen16x9"/>
  <p:notesSz cx="6858000" cy="9144000"/>
  <p:embeddedFontLst>
    <p:embeddedFont>
      <p:font typeface="Calibri" panose="020F0502020204030204" pitchFamily="34" charset="0"/>
      <p:regular r:id="rId98"/>
      <p:bold r:id="rId99"/>
      <p:italic r:id="rId100"/>
      <p:boldItalic r:id="rId101"/>
    </p:embeddedFont>
    <p:embeddedFont>
      <p:font typeface="Consolas" panose="020B0609020204030204" pitchFamily="49" charset="0"/>
      <p:regular r:id="rId102"/>
      <p:bold r:id="rId103"/>
      <p:italic r:id="rId104"/>
      <p:boldItalic r:id="rId105"/>
    </p:embeddedFont>
    <p:embeddedFont>
      <p:font typeface="Proxima Nova" panose="02000506030000020004" pitchFamily="2" charset="0"/>
      <p:regular r:id="rId106"/>
      <p:bold r:id="rId107"/>
      <p:italic r:id="rId108"/>
      <p:boldItalic r:id="rId109"/>
    </p:embeddedFont>
    <p:embeddedFont>
      <p:font typeface="Ubuntu" panose="020B0504030602030204" pitchFamily="34" charset="0"/>
      <p:regular r:id="rId110"/>
      <p:bold r:id="rId111"/>
      <p:italic r:id="rId112"/>
      <p:boldItalic r:id="rId1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ableStyles" Target="tableStyle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font" Target="fonts/font15.fntdata"/><Relationship Id="rId16" Type="http://schemas.openxmlformats.org/officeDocument/2006/relationships/slide" Target="slides/slide11.xml"/><Relationship Id="rId107" Type="http://schemas.openxmlformats.org/officeDocument/2006/relationships/font" Target="fonts/font10.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5.fntdata"/><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16.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6.fntdata"/><Relationship Id="rId108" Type="http://schemas.openxmlformats.org/officeDocument/2006/relationships/font" Target="fonts/font11.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12.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notesMaster" Target="notesMasters/notesMaster1.xml"/><Relationship Id="rId104" Type="http://schemas.openxmlformats.org/officeDocument/2006/relationships/font" Target="fonts/font7.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font" Target="fonts/font13.fntdata"/><Relationship Id="rId115"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font" Target="fonts/font1.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font" Target="fonts/font14.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ran through this in ~40-45 minutes; can be longer next time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915d15870d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7" name="Google Shape;437;g1915d15870d_0_3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 sz="1200" b="1" i="0" u="none">
                <a:solidFill>
                  <a:schemeClr val="dk1"/>
                </a:solidFill>
                <a:latin typeface="Arial"/>
                <a:ea typeface="Arial"/>
                <a:cs typeface="Arial"/>
                <a:sym typeface="Arial"/>
              </a:rPr>
              <a:t>Fig. 1. </a:t>
            </a:r>
            <a:r>
              <a:rPr lang="en" sz="1200" b="0" i="0" u="none">
                <a:solidFill>
                  <a:schemeClr val="dk1"/>
                </a:solidFill>
                <a:latin typeface="Arial"/>
                <a:ea typeface="Arial"/>
                <a:cs typeface="Arial"/>
                <a:sym typeface="Arial"/>
              </a:rPr>
              <a:t>(a) Example of valid VCF. The header lines ##fileformat and #CHROM are mandatory, the rest is optional but strongly recommended. Each line of the body describes variants present in the sampled population at one genomic position or region. All alternate alleles are listed in the ALT column and referenced from the genotype fields as 1-based indexes to this list; the reference haplotype is designated as 0. For multiploid data, the separator indicates whether the data are phased (|) or unphased (/). Thus, the two alleles C and G at the positions 2 and 5 in this figure occur on the same chromosome in SAMPLE1. The first data line shows an example of a deletion (present in SAMPLE1) and a replacement of two bases by another base (SAMPLE2); the second line shows a SNP and an insertion; the third a SNP; the fourth a large structural variant described by the annotation in the INFO column, the coordinate is that of the base before the variant. (b–f) Alignments and VCF representations of different sequence variants: SNP, insertion, deletion, replacement, and a large deletion. The REF columns shows the reference bases replaced by the haplotype in the ALT column. The coordinate refers to the first reference base. (g) Users are advised to use simplest representation possible and lowest coordinate in cases where the position is ambiguous.</a:t>
            </a:r>
            <a:br>
              <a:rPr lang="en" sz="1200" b="0" i="0" u="none">
                <a:solidFill>
                  <a:schemeClr val="dk1"/>
                </a:solidFill>
                <a:latin typeface="Arial"/>
                <a:ea typeface="Arial"/>
                <a:cs typeface="Arial"/>
                <a:sym typeface="Arial"/>
              </a:rPr>
            </a:br>
            <a:br>
              <a:rPr lang="en" sz="1200" b="0" i="0" u="none">
                <a:solidFill>
                  <a:schemeClr val="dk1"/>
                </a:solidFill>
                <a:latin typeface="Arial"/>
                <a:ea typeface="Arial"/>
                <a:cs typeface="Arial"/>
                <a:sym typeface="Arial"/>
              </a:rPr>
            </a:br>
            <a:endParaRPr/>
          </a:p>
          <a:p>
            <a:pPr marL="0" lvl="0" indent="0" algn="l" rtl="0">
              <a:lnSpc>
                <a:spcPct val="100000"/>
              </a:lnSpc>
              <a:spcBef>
                <a:spcPts val="360"/>
              </a:spcBef>
              <a:spcAft>
                <a:spcPts val="0"/>
              </a:spcAft>
              <a:buClr>
                <a:schemeClr val="dk1"/>
              </a:buClr>
              <a:buSzPts val="1200"/>
              <a:buFont typeface="Arial"/>
              <a:buNone/>
            </a:pPr>
            <a:r>
              <a:rPr lang="en" sz="1200" b="0" i="0" u="none">
                <a:solidFill>
                  <a:schemeClr val="dk1"/>
                </a:solidFill>
                <a:latin typeface="Arial"/>
                <a:ea typeface="Arial"/>
                <a:cs typeface="Arial"/>
                <a:sym typeface="Arial"/>
              </a:rPr>
              <a:t>Unless provided in the caption above, the following copyright applies to the content of this slide: © The Author(s) 2011. Published by Oxford University Press.This is an Open Access article distributed under the terms of the Creative Commons Attribution Non-Commercial License (http://creativecommons.org/licenses/by-nc/2.5), which permits unrestricted non-commercial use, distribution, and reproduction in any medium, provided the original work is properly cited.© The Author(s) 2011. Published by Oxford University Press.</a:t>
            </a:r>
            <a:endParaRPr/>
          </a:p>
        </p:txBody>
      </p:sp>
      <p:sp>
        <p:nvSpPr>
          <p:cNvPr id="438" name="Google Shape;438;g1915d15870d_0_344: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c61cb3473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fc61cb347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02122"/>
                </a:solidFill>
                <a:highlight>
                  <a:srgbClr val="FFFFFF"/>
                </a:highlight>
              </a:rPr>
              <a:t>The body of VCF follows the header, and is tab separated into 8 mandatory columns and an unlimited number of optional columns that may be used to record other information about the sample(s). When additional columns are used, the first optional column is used to describe the format of the data in the columns that follow.</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fc61cb3473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fc61cb347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fc61cb3473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fc61cb347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fc61cb3473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fc61cb347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915d15870d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0" name="Google Shape;480;g1915d15870d_0_3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 sz="1200" b="1" i="0" u="none">
                <a:solidFill>
                  <a:schemeClr val="dk1"/>
                </a:solidFill>
                <a:latin typeface="Arial"/>
                <a:ea typeface="Arial"/>
                <a:cs typeface="Arial"/>
                <a:sym typeface="Arial"/>
              </a:rPr>
              <a:t>Fig. 1. </a:t>
            </a:r>
            <a:r>
              <a:rPr lang="en" sz="1200" b="0" i="0" u="none">
                <a:solidFill>
                  <a:schemeClr val="dk1"/>
                </a:solidFill>
                <a:latin typeface="Arial"/>
                <a:ea typeface="Arial"/>
                <a:cs typeface="Arial"/>
                <a:sym typeface="Arial"/>
              </a:rPr>
              <a:t>(a) Example of valid VCF. The header lines ##fileformat and #CHROM are mandatory, the rest is optional but strongly recommended. Each line of the body describes variants present in the sampled population at one genomic position or region. All alternate alleles are listed in the ALT column and referenced from the genotype fields as 1-based indexes to this list; the reference haplotype is designated as 0. For multiploid data, the separator indicates whether the data are phased (|) or unphased (/). Thus, the two alleles C and G at the positions 2 and 5 in this figure occur on the same chromosome in SAMPLE1. The first data line shows an example of a deletion (present in SAMPLE1) and a replacement of two bases by another base (SAMPLE2); the second line shows a SNP and an insertion; the third a SNP; the fourth a large structural variant described by the annotation in the INFO column, the coordinate is that of the base before the variant. (b–f) Alignments and VCF representations of different sequence variants: SNP, insertion, deletion, replacement, and a large deletion. The REF columns shows the reference bases replaced by the haplotype in the ALT column. The coordinate refers to the first reference base. (g) Users are advised to use simplest representation possible and lowest coordinate in cases where the position is ambiguous.</a:t>
            </a:r>
            <a:br>
              <a:rPr lang="en" sz="1200" b="0" i="0" u="none">
                <a:solidFill>
                  <a:schemeClr val="dk1"/>
                </a:solidFill>
                <a:latin typeface="Arial"/>
                <a:ea typeface="Arial"/>
                <a:cs typeface="Arial"/>
                <a:sym typeface="Arial"/>
              </a:rPr>
            </a:br>
            <a:br>
              <a:rPr lang="en" sz="1200" b="0" i="0" u="none">
                <a:solidFill>
                  <a:schemeClr val="dk1"/>
                </a:solidFill>
                <a:latin typeface="Arial"/>
                <a:ea typeface="Arial"/>
                <a:cs typeface="Arial"/>
                <a:sym typeface="Arial"/>
              </a:rPr>
            </a:br>
            <a:endParaRPr/>
          </a:p>
          <a:p>
            <a:pPr marL="0" lvl="0" indent="0" algn="l" rtl="0">
              <a:lnSpc>
                <a:spcPct val="100000"/>
              </a:lnSpc>
              <a:spcBef>
                <a:spcPts val="360"/>
              </a:spcBef>
              <a:spcAft>
                <a:spcPts val="0"/>
              </a:spcAft>
              <a:buClr>
                <a:schemeClr val="dk1"/>
              </a:buClr>
              <a:buSzPts val="1200"/>
              <a:buFont typeface="Arial"/>
              <a:buNone/>
            </a:pPr>
            <a:r>
              <a:rPr lang="en" sz="1200" b="0" i="0" u="none">
                <a:solidFill>
                  <a:schemeClr val="dk1"/>
                </a:solidFill>
                <a:latin typeface="Arial"/>
                <a:ea typeface="Arial"/>
                <a:cs typeface="Arial"/>
                <a:sym typeface="Arial"/>
              </a:rPr>
              <a:t>Unless provided in the caption above, the following copyright applies to the content of this slide: © The Author(s) 2011. Published by Oxford University Press.This is an Open Access article distributed under the terms of the Creative Commons Attribution Non-Commercial License (http://creativecommons.org/licenses/by-nc/2.5), which permits unrestricted non-commercial use, distribution, and reproduction in any medium, provided the original work is properly cited.© The Author(s) 2011. Published by Oxford University Press.</a:t>
            </a:r>
            <a:endParaRPr/>
          </a:p>
        </p:txBody>
      </p:sp>
      <p:sp>
        <p:nvSpPr>
          <p:cNvPr id="481" name="Google Shape;481;g1915d15870d_0_356: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fc61cb3473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fc61cb3473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column 8, remaining columns are optional, for describing multiple samples simultaneously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915d15870d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2" name="Google Shape;502;g1915d15870d_0_3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 sz="1200" b="1" i="0" u="none">
                <a:solidFill>
                  <a:schemeClr val="dk1"/>
                </a:solidFill>
                <a:latin typeface="Arial"/>
                <a:ea typeface="Arial"/>
                <a:cs typeface="Arial"/>
                <a:sym typeface="Arial"/>
              </a:rPr>
              <a:t>Fig. 1. </a:t>
            </a:r>
            <a:r>
              <a:rPr lang="en" sz="1200" b="0" i="0" u="none">
                <a:solidFill>
                  <a:schemeClr val="dk1"/>
                </a:solidFill>
                <a:latin typeface="Arial"/>
                <a:ea typeface="Arial"/>
                <a:cs typeface="Arial"/>
                <a:sym typeface="Arial"/>
              </a:rPr>
              <a:t>(a) Example of valid VCF. The header lines ##fileformat and #CHROM are mandatory, the rest is optional but strongly recommended. Each line of the body describes variants present in the sampled population at one genomic position or region. All alternate alleles are listed in the ALT column and referenced from the genotype fields as 1-based indexes to this list; the reference haplotype is designated as 0. For multiploid data, the separator indicates whether the data are phased (|) or unphased (/). Thus, the two alleles C and G at the positions 2 and 5 in this figure occur on the same chromosome in SAMPLE1. The first data line shows an example of a deletion (present in SAMPLE1) and a replacement of two bases by another base (SAMPLE2); the second line shows a SNP and an insertion; the third a SNP; the fourth a large structural variant described by the annotation in the INFO column, the coordinate is that of the base before the variant. (b–f) Alignments and VCF representations of different sequence variants: SNP, insertion, deletion, replacement, and a large deletion. The REF columns shows the reference bases replaced by the haplotype in the ALT column. The coordinate refers to the first reference base. (g) Users are advised to use simplest representation possible and lowest coordinate in cases where the position is ambiguous.</a:t>
            </a:r>
            <a:br>
              <a:rPr lang="en" sz="1200" b="0" i="0" u="none">
                <a:solidFill>
                  <a:schemeClr val="dk1"/>
                </a:solidFill>
                <a:latin typeface="Arial"/>
                <a:ea typeface="Arial"/>
                <a:cs typeface="Arial"/>
                <a:sym typeface="Arial"/>
              </a:rPr>
            </a:br>
            <a:br>
              <a:rPr lang="en" sz="1200" b="0" i="0" u="none">
                <a:solidFill>
                  <a:schemeClr val="dk1"/>
                </a:solidFill>
                <a:latin typeface="Arial"/>
                <a:ea typeface="Arial"/>
                <a:cs typeface="Arial"/>
                <a:sym typeface="Arial"/>
              </a:rPr>
            </a:br>
            <a:endParaRPr/>
          </a:p>
          <a:p>
            <a:pPr marL="0" lvl="0" indent="0" algn="l" rtl="0">
              <a:lnSpc>
                <a:spcPct val="100000"/>
              </a:lnSpc>
              <a:spcBef>
                <a:spcPts val="360"/>
              </a:spcBef>
              <a:spcAft>
                <a:spcPts val="0"/>
              </a:spcAft>
              <a:buClr>
                <a:schemeClr val="dk1"/>
              </a:buClr>
              <a:buSzPts val="1200"/>
              <a:buFont typeface="Arial"/>
              <a:buNone/>
            </a:pPr>
            <a:r>
              <a:rPr lang="en" sz="1200" b="0" i="0" u="none">
                <a:solidFill>
                  <a:schemeClr val="dk1"/>
                </a:solidFill>
                <a:latin typeface="Arial"/>
                <a:ea typeface="Arial"/>
                <a:cs typeface="Arial"/>
                <a:sym typeface="Arial"/>
              </a:rPr>
              <a:t>Unless provided in the caption above, the following copyright applies to the content of this slide: © The Author(s) 2011. Published by Oxford University Press.This is an Open Access article distributed under the terms of the Creative Commons Attribution Non-Commercial License (http://creativecommons.org/licenses/by-nc/2.5), which permits unrestricted non-commercial use, distribution, and reproduction in any medium, provided the original work is properly cited.© The Author(s) 2011. Published by Oxford University Press.</a:t>
            </a:r>
            <a:endParaRPr/>
          </a:p>
        </p:txBody>
      </p:sp>
      <p:sp>
        <p:nvSpPr>
          <p:cNvPr id="503" name="Google Shape;503;g1915d15870d_0_368: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fc61cb3473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fc61cb3473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fc61cb3473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fc61cb3473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fc61cb3473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fc61cb347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915d15870d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0" name="Google Shape;530;g1915d15870d_0_3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 sz="1200" b="1" i="0" u="none">
                <a:solidFill>
                  <a:schemeClr val="dk1"/>
                </a:solidFill>
                <a:latin typeface="Arial"/>
                <a:ea typeface="Arial"/>
                <a:cs typeface="Arial"/>
                <a:sym typeface="Arial"/>
              </a:rPr>
              <a:t>Fig. 1. </a:t>
            </a:r>
            <a:r>
              <a:rPr lang="en" sz="1200" b="0" i="0" u="none">
                <a:solidFill>
                  <a:schemeClr val="dk1"/>
                </a:solidFill>
                <a:latin typeface="Arial"/>
                <a:ea typeface="Arial"/>
                <a:cs typeface="Arial"/>
                <a:sym typeface="Arial"/>
              </a:rPr>
              <a:t>(a) Example of valid VCF. The header lines ##fileformat and #CHROM are mandatory, the rest is optional but strongly recommended. Each line of the body describes variants present in the sampled population at one genomic position or region. All alternate alleles are listed in the ALT column and referenced from the genotype fields as 1-based indexes to this list; the reference haplotype is designated as 0. For multiploid data, the separator indicates whether the data are phased (|) or unphased (/). Thus, the two alleles C and G at the positions 2 and 5 in this figure occur on the same chromosome in SAMPLE1. The first data line shows an example of a deletion (present in SAMPLE1) and a replacement of two bases by another base (SAMPLE2); the second line shows a SNP and an insertion; the third a SNP; the fourth a large structural variant described by the annotation in the INFO column, the coordinate is that of the base before the variant. (b–f) Alignments and VCF representations of different sequence variants: SNP, insertion, deletion, replacement, and a large deletion. The REF columns shows the reference bases replaced by the haplotype in the ALT column. The coordinate refers to the first reference base. (g) Users are advised to use simplest representation possible and lowest coordinate in cases where the position is ambiguous.</a:t>
            </a:r>
            <a:br>
              <a:rPr lang="en" sz="1200" b="0" i="0" u="none">
                <a:solidFill>
                  <a:schemeClr val="dk1"/>
                </a:solidFill>
                <a:latin typeface="Arial"/>
                <a:ea typeface="Arial"/>
                <a:cs typeface="Arial"/>
                <a:sym typeface="Arial"/>
              </a:rPr>
            </a:br>
            <a:br>
              <a:rPr lang="en" sz="1200" b="0" i="0" u="none">
                <a:solidFill>
                  <a:schemeClr val="dk1"/>
                </a:solidFill>
                <a:latin typeface="Arial"/>
                <a:ea typeface="Arial"/>
                <a:cs typeface="Arial"/>
                <a:sym typeface="Arial"/>
              </a:rPr>
            </a:br>
            <a:endParaRPr/>
          </a:p>
          <a:p>
            <a:pPr marL="0" lvl="0" indent="0" algn="l" rtl="0">
              <a:lnSpc>
                <a:spcPct val="100000"/>
              </a:lnSpc>
              <a:spcBef>
                <a:spcPts val="360"/>
              </a:spcBef>
              <a:spcAft>
                <a:spcPts val="0"/>
              </a:spcAft>
              <a:buClr>
                <a:schemeClr val="dk1"/>
              </a:buClr>
              <a:buSzPts val="1200"/>
              <a:buFont typeface="Arial"/>
              <a:buNone/>
            </a:pPr>
            <a:r>
              <a:rPr lang="en" sz="1200" b="0" i="0" u="none">
                <a:solidFill>
                  <a:schemeClr val="dk1"/>
                </a:solidFill>
                <a:latin typeface="Arial"/>
                <a:ea typeface="Arial"/>
                <a:cs typeface="Arial"/>
                <a:sym typeface="Arial"/>
              </a:rPr>
              <a:t>Unless provided in the caption above, the following copyright applies to the content of this slide: © The Author(s) 2011. Published by Oxford University Press.This is an Open Access article distributed under the terms of the Creative Commons Attribution Non-Commercial License (http://creativecommons.org/licenses/by-nc/2.5), which permits unrestricted non-commercial use, distribution, and reproduction in any medium, provided the original work is properly cited.© The Author(s) 2011. Published by Oxford University Press.</a:t>
            </a:r>
            <a:endParaRPr/>
          </a:p>
        </p:txBody>
      </p:sp>
      <p:sp>
        <p:nvSpPr>
          <p:cNvPr id="531" name="Google Shape;531;g1915d15870d_0_382: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fc61cb3473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fc61cb347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915d15870d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2" name="Google Shape;552;g1915d15870d_0_4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 sz="1200" b="1" i="0" u="none">
                <a:solidFill>
                  <a:schemeClr val="dk1"/>
                </a:solidFill>
                <a:latin typeface="Arial"/>
                <a:ea typeface="Arial"/>
                <a:cs typeface="Arial"/>
                <a:sym typeface="Arial"/>
              </a:rPr>
              <a:t>Fig. 1. </a:t>
            </a:r>
            <a:r>
              <a:rPr lang="en" sz="1200" b="0" i="0" u="none">
                <a:solidFill>
                  <a:schemeClr val="dk1"/>
                </a:solidFill>
                <a:latin typeface="Arial"/>
                <a:ea typeface="Arial"/>
                <a:cs typeface="Arial"/>
                <a:sym typeface="Arial"/>
              </a:rPr>
              <a:t>(a) Example of valid VCF. The header lines ##fileformat and #CHROM are mandatory, the rest is optional but strongly recommended. Each line of the body describes variants present in the sampled population at one genomic position or region. All alternate alleles are listed in the ALT column and referenced from the genotype fields as 1-based indexes to this list; the reference haplotype is designated as 0. For multiploid data, the separator indicates whether the data are phased (|) or unphased (/). Thus, the two alleles C and G at the positions 2 and 5 in this figure occur on the same chromosome in SAMPLE1. The first data line shows an example of a deletion (present in SAMPLE1) and a replacement of two bases by another base (SAMPLE2); the second line shows a SNP and an insertion; the third a SNP; the fourth a large structural variant described by the annotation in the INFO column, the coordinate is that of the base before the variant. (b–f) Alignments and VCF representations of different sequence variants: SNP, insertion, deletion, replacement, and a large deletion. The REF columns shows the reference bases replaced by the haplotype in the ALT column. The coordinate refers to the first reference base. (g) Users are advised to use simplest representation possible and lowest coordinate in cases where the position is ambiguous.</a:t>
            </a:r>
            <a:br>
              <a:rPr lang="en" sz="1200" b="0" i="0" u="none">
                <a:solidFill>
                  <a:schemeClr val="dk1"/>
                </a:solidFill>
                <a:latin typeface="Arial"/>
                <a:ea typeface="Arial"/>
                <a:cs typeface="Arial"/>
                <a:sym typeface="Arial"/>
              </a:rPr>
            </a:br>
            <a:br>
              <a:rPr lang="en" sz="1200" b="0" i="0" u="none">
                <a:solidFill>
                  <a:schemeClr val="dk1"/>
                </a:solidFill>
                <a:latin typeface="Arial"/>
                <a:ea typeface="Arial"/>
                <a:cs typeface="Arial"/>
                <a:sym typeface="Arial"/>
              </a:rPr>
            </a:br>
            <a:endParaRPr/>
          </a:p>
          <a:p>
            <a:pPr marL="0" lvl="0" indent="0" algn="l" rtl="0">
              <a:lnSpc>
                <a:spcPct val="100000"/>
              </a:lnSpc>
              <a:spcBef>
                <a:spcPts val="360"/>
              </a:spcBef>
              <a:spcAft>
                <a:spcPts val="0"/>
              </a:spcAft>
              <a:buClr>
                <a:schemeClr val="dk1"/>
              </a:buClr>
              <a:buSzPts val="1200"/>
              <a:buFont typeface="Arial"/>
              <a:buNone/>
            </a:pPr>
            <a:r>
              <a:rPr lang="en" sz="1200" b="0" i="0" u="none">
                <a:solidFill>
                  <a:schemeClr val="dk1"/>
                </a:solidFill>
                <a:latin typeface="Arial"/>
                <a:ea typeface="Arial"/>
                <a:cs typeface="Arial"/>
                <a:sym typeface="Arial"/>
              </a:rPr>
              <a:t>Unless provided in the caption above, the following copyright applies to the content of this slide: © The Author(s) 2011. Published by Oxford University Press.This is an Open Access article distributed under the terms of the Creative Commons Attribution Non-Commercial License (http://creativecommons.org/licenses/by-nc/2.5), which permits unrestricted non-commercial use, distribution, and reproduction in any medium, provided the original work is properly cited.© The Author(s) 2011. Published by Oxford University Press.</a:t>
            </a:r>
            <a:endParaRPr/>
          </a:p>
        </p:txBody>
      </p:sp>
      <p:sp>
        <p:nvSpPr>
          <p:cNvPr id="553" name="Google Shape;553;g1915d15870d_0_400: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915d15870d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915d15870d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915d15870d_0_2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7" name="Google Shape;577;g1915d15870d_0_21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 sz="1200" b="1" i="0" u="none">
                <a:solidFill>
                  <a:schemeClr val="dk1"/>
                </a:solidFill>
                <a:latin typeface="Arial"/>
                <a:ea typeface="Arial"/>
                <a:cs typeface="Arial"/>
                <a:sym typeface="Arial"/>
              </a:rPr>
              <a:t>Fig. 1. </a:t>
            </a:r>
            <a:r>
              <a:rPr lang="en" sz="1200" b="0" i="0" u="none">
                <a:solidFill>
                  <a:schemeClr val="dk1"/>
                </a:solidFill>
                <a:latin typeface="Arial"/>
                <a:ea typeface="Arial"/>
                <a:cs typeface="Arial"/>
                <a:sym typeface="Arial"/>
              </a:rPr>
              <a:t>(a) Example of valid VCF. The header lines ##fileformat and #CHROM are mandatory, the rest is optional but strongly recommended. Each line of the body describes variants present in the sampled population at one genomic position or region. All alternate alleles are listed in the ALT column and referenced from the genotype fields as 1-based indexes to this list; the reference haplotype is designated as 0. For multiploid data, the separator indicates whether the data are phased (|) or unphased (/). Thus, the two alleles C and G at the positions 2 and 5 in this figure occur on the same chromosome in SAMPLE1. The first data line shows an example of a deletion (present in SAMPLE1) and a replacement of two bases by another base (SAMPLE2); the second line shows a SNP and an insertion; the third a SNP; the fourth a large structural variant described by the annotation in the INFO column, the coordinate is that of the base before the variant. (b–f) Alignments and VCF representations of different sequence variants: SNP, insertion, deletion, replacement, and a large deletion. The REF columns shows the reference bases replaced by the haplotype in the ALT column. The coordinate refers to the first reference base. (g) Users are advised to use simplest representation possible and lowest coordinate in cases where the position is ambiguous.</a:t>
            </a:r>
            <a:br>
              <a:rPr lang="en" sz="1200" b="0" i="0" u="none">
                <a:solidFill>
                  <a:schemeClr val="dk1"/>
                </a:solidFill>
                <a:latin typeface="Arial"/>
                <a:ea typeface="Arial"/>
                <a:cs typeface="Arial"/>
                <a:sym typeface="Arial"/>
              </a:rPr>
            </a:br>
            <a:br>
              <a:rPr lang="en" sz="1200" b="0" i="0" u="none">
                <a:solidFill>
                  <a:schemeClr val="dk1"/>
                </a:solidFill>
                <a:latin typeface="Arial"/>
                <a:ea typeface="Arial"/>
                <a:cs typeface="Arial"/>
                <a:sym typeface="Arial"/>
              </a:rPr>
            </a:br>
            <a:endParaRPr/>
          </a:p>
          <a:p>
            <a:pPr marL="0" lvl="0" indent="0" algn="l" rtl="0">
              <a:lnSpc>
                <a:spcPct val="100000"/>
              </a:lnSpc>
              <a:spcBef>
                <a:spcPts val="360"/>
              </a:spcBef>
              <a:spcAft>
                <a:spcPts val="0"/>
              </a:spcAft>
              <a:buClr>
                <a:schemeClr val="dk1"/>
              </a:buClr>
              <a:buSzPts val="1200"/>
              <a:buFont typeface="Arial"/>
              <a:buNone/>
            </a:pPr>
            <a:r>
              <a:rPr lang="en" sz="1200" b="0" i="0" u="none">
                <a:solidFill>
                  <a:schemeClr val="dk1"/>
                </a:solidFill>
                <a:latin typeface="Arial"/>
                <a:ea typeface="Arial"/>
                <a:cs typeface="Arial"/>
                <a:sym typeface="Arial"/>
              </a:rPr>
              <a:t>Unless provided in the caption above, the following copyright applies to the content of this slide: © The Author(s) 2011. Published by Oxford University Press.This is an Open Access article distributed under the terms of the Creative Commons Attribution Non-Commercial License (http://creativecommons.org/licenses/by-nc/2.5), which permits unrestricted non-commercial use, distribution, and reproduction in any medium, provided the original work is properly cited.© The Author(s) 2011. Published by Oxford University Press.</a:t>
            </a:r>
            <a:endParaRPr/>
          </a:p>
        </p:txBody>
      </p:sp>
      <p:sp>
        <p:nvSpPr>
          <p:cNvPr id="578" name="Google Shape;578;g1915d15870d_0_2155: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915d15870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915d158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915d15870d_0_6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915d15870d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915d15870d_0_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915d15870d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915d15870d_0_7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915d15870d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915d15870d_0_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915d15870d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915d15870d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915d15870d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915d15870d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915d15870d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915d15870d_0_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915d15870d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915d15870d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915d15870d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915d15870d_0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915d15870d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915d15870d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1915d15870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915d15870d_0_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1915d15870d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915d15870d_0_4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915d15870d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915d15870d_0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915d15870d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915d15870d_0_5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915d15870d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915d15870d_0_5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1915d15870d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915d15870d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915d15870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915d15870d_0_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915d15870d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915d15870d_0_5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1915d15870d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915d15870d_0_2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915d15870d_0_2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915d15870d_0_1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915d15870d_0_1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915d15870d_0_1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915d15870d_0_1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915d15870d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1915d15870d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915d15870d_2_25: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915d15870d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fc61cb3473_0_696: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fc61cb3473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fc61cb3473_0_703: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fc61cb3473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915d15870d_0_17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1" name="Google Shape;801;g1915d15870d_0_17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915d15870d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915d15870d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915d15870d_0_1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1915d15870d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915d15870d_0_18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1915d15870d_0_1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915d15870d_0_1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915d15870d_0_1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915d15870d_0_1854:notes"/>
          <p:cNvSpPr>
            <a:spLocks noGrp="1" noRot="1" noChangeAspect="1"/>
          </p:cNvSpPr>
          <p:nvPr>
            <p:ph type="sldImg" idx="2"/>
          </p:nvPr>
        </p:nvSpPr>
        <p:spPr>
          <a:xfrm>
            <a:off x="381000" y="684213"/>
            <a:ext cx="6096000" cy="3430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1915d15870d_0_1854:notes"/>
          <p:cNvSpPr txBox="1">
            <a:spLocks noGrp="1"/>
          </p:cNvSpPr>
          <p:nvPr>
            <p:ph type="body" idx="1"/>
          </p:nvPr>
        </p:nvSpPr>
        <p:spPr>
          <a:xfrm>
            <a:off x="685800" y="4343401"/>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g1915d15870d_0_1854:notes"/>
          <p:cNvSpPr txBox="1">
            <a:spLocks noGrp="1"/>
          </p:cNvSpPr>
          <p:nvPr>
            <p:ph type="sldNum" idx="12"/>
          </p:nvPr>
        </p:nvSpPr>
        <p:spPr>
          <a:xfrm>
            <a:off x="3884612"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915d15870d_0_1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2" name="Google Shape;882;g1915d15870d_0_17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 sz="1200" b="1" i="0" u="none">
                <a:solidFill>
                  <a:schemeClr val="dk1"/>
                </a:solidFill>
                <a:latin typeface="Arial"/>
                <a:ea typeface="Arial"/>
                <a:cs typeface="Arial"/>
                <a:sym typeface="Arial"/>
              </a:rPr>
              <a:t>Fig. 1. </a:t>
            </a:r>
            <a:r>
              <a:rPr lang="en" sz="1200" b="0" i="0" u="none">
                <a:solidFill>
                  <a:schemeClr val="dk1"/>
                </a:solidFill>
                <a:latin typeface="Arial"/>
                <a:ea typeface="Arial"/>
                <a:cs typeface="Arial"/>
                <a:sym typeface="Arial"/>
              </a:rPr>
              <a:t>For rs756655831, a representation of the alignments between various sequences, and the resulting SPDIs. Notably, this RefSNP maps to two RefSeqGenes (TBCE NG_009230.1 and B3GALNT2, NG_033219.2). Each has its own set of transcripts, of which all current ones align to the GRCh38 chromosomal sequence NC_000001.11. All previous versions are aligned only to the current version of the sequence. NW_014040927.1 is a novel patch to chromosome 1 and aligns to only one RefSeqGene, but all transcripts. The location with the red outline is the canonical representation of this set of variants, which allows submissions on any of the sequences to be grouped together</a:t>
            </a:r>
            <a:br>
              <a:rPr lang="en" sz="1200" b="0" i="0" u="none">
                <a:solidFill>
                  <a:schemeClr val="dk1"/>
                </a:solidFill>
                <a:latin typeface="Arial"/>
                <a:ea typeface="Arial"/>
                <a:cs typeface="Arial"/>
                <a:sym typeface="Arial"/>
              </a:rPr>
            </a:br>
            <a:br>
              <a:rPr lang="en" sz="1200" b="0" i="0" u="none">
                <a:solidFill>
                  <a:schemeClr val="dk1"/>
                </a:solidFill>
                <a:latin typeface="Arial"/>
                <a:ea typeface="Arial"/>
                <a:cs typeface="Arial"/>
                <a:sym typeface="Arial"/>
              </a:rPr>
            </a:br>
            <a:endParaRPr sz="1200" b="0" i="0" u="none">
              <a:solidFill>
                <a:schemeClr val="dk1"/>
              </a:solidFill>
              <a:latin typeface="Arial"/>
              <a:ea typeface="Arial"/>
              <a:cs typeface="Arial"/>
              <a:sym typeface="Arial"/>
            </a:endParaRPr>
          </a:p>
          <a:p>
            <a:pPr marL="0" lvl="0" indent="0" algn="l" rtl="0">
              <a:lnSpc>
                <a:spcPct val="100000"/>
              </a:lnSpc>
              <a:spcBef>
                <a:spcPts val="360"/>
              </a:spcBef>
              <a:spcAft>
                <a:spcPts val="0"/>
              </a:spcAft>
              <a:buClr>
                <a:schemeClr val="dk1"/>
              </a:buClr>
              <a:buSzPts val="1200"/>
              <a:buFont typeface="Arial"/>
              <a:buNone/>
            </a:pPr>
            <a:r>
              <a:rPr lang="en" sz="1200" b="0" i="0" u="none">
                <a:solidFill>
                  <a:schemeClr val="dk1"/>
                </a:solidFill>
                <a:latin typeface="Arial"/>
                <a:ea typeface="Arial"/>
                <a:cs typeface="Arial"/>
                <a:sym typeface="Arial"/>
              </a:rPr>
              <a:t>Unless provided in the caption above, the following copyright applies to the content of this slide: Published by Oxford University Press 2019. This work is written by US Government employees and is in the public domain in the US.This article is published and distributed under the terms of the Oxford University Press, Standard Journals Publication Model (https://academic.oup.com/journals/pages/open_access/funder_policies/chorus/standard_publication_model)Published by Oxford University Press 2019. This work is written by US Government employees and is in the public domain in the US.</a:t>
            </a:r>
            <a:endParaRPr sz="1200" b="0" i="0" u="none">
              <a:solidFill>
                <a:schemeClr val="dk1"/>
              </a:solidFill>
              <a:latin typeface="Arial"/>
              <a:ea typeface="Arial"/>
              <a:cs typeface="Arial"/>
              <a:sym typeface="Arial"/>
            </a:endParaRPr>
          </a:p>
        </p:txBody>
      </p:sp>
      <p:sp>
        <p:nvSpPr>
          <p:cNvPr id="883" name="Google Shape;883;g1915d15870d_0_1773: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54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1915d15870d_0_1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1915d15870d_0_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915d15870d_0_17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915d15870d_0_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915d15870d_0_2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1915d15870d_0_2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915d15870d_0_29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915d15870d_0_2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915d15870d_0_17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915d15870d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Conceptual model of Allele Registry entities based on the Allele Model developed by ClinGen Data Model Working Group</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915d15870d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915d15870d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1915d15870d_2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1915d15870d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1915d15870d_0_2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1915d15870d_0_2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915d15870d_0_2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915d15870d_0_2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1915d15870d_0_2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1915d15870d_0_2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LB</a:t>
            </a:r>
            <a:endParaRPr>
              <a:solidFill>
                <a:schemeClr val="dk1"/>
              </a:solidFill>
            </a:endParaRPr>
          </a:p>
          <a:p>
            <a:pPr marL="0" lvl="0" indent="0" algn="l" rtl="0">
              <a:spcBef>
                <a:spcPts val="0"/>
              </a:spcBef>
              <a:spcAft>
                <a:spcPts val="0"/>
              </a:spcAft>
              <a:buNone/>
            </a:pPr>
            <a:r>
              <a:rPr lang="en">
                <a:solidFill>
                  <a:schemeClr val="dk1"/>
                </a:solidFill>
              </a:rPr>
              <a:t>One of the major motivations behind the need for VRS is to reduce the inconsistency and time required to evaluate and report variant findings in genetic testing known as the "Variant Evaulation Bottleneck"</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individual in the middle of this figure could be a molecular pathologist, geneticist, curator, clinician, or a variant scientists. </a:t>
            </a:r>
            <a:endParaRPr>
              <a:solidFill>
                <a:schemeClr val="dk1"/>
              </a:solidFill>
            </a:endParaRPr>
          </a:p>
          <a:p>
            <a:pPr marL="0" lvl="0" indent="0" algn="l" rtl="0">
              <a:spcBef>
                <a:spcPts val="0"/>
              </a:spcBef>
              <a:spcAft>
                <a:spcPts val="0"/>
              </a:spcAft>
              <a:buNone/>
            </a:pPr>
            <a:r>
              <a:rPr lang="en">
                <a:solidFill>
                  <a:schemeClr val="dk1"/>
                </a:solidFill>
              </a:rPr>
              <a:t>The real challenge is connecting the biomarkers to publications and heterogeneous datasets and knowledge bases </a:t>
            </a:r>
            <a:endParaRPr>
              <a:solidFill>
                <a:schemeClr val="dk1"/>
              </a:solidFill>
            </a:endParaRPr>
          </a:p>
          <a:p>
            <a:pPr marL="0" lvl="0" indent="0" algn="l" rtl="0">
              <a:spcBef>
                <a:spcPts val="0"/>
              </a:spcBef>
              <a:spcAft>
                <a:spcPts val="0"/>
              </a:spcAft>
              <a:buNone/>
            </a:pPr>
            <a:r>
              <a:rPr lang="en">
                <a:solidFill>
                  <a:schemeClr val="dk1"/>
                </a:solidFill>
              </a:rPr>
              <a:t>This requires human expertise and is very time consuming.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Bigger picture (not to be verbalized)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At a very high level the workflow is the same, the sample is tested to produce a set of called variants based on a given technology and methodology to produce a preliminary report of variants that require analysis. Depending on the level of automation annotations may be associated to the preliminary variation which is the beginning of the challenge of mapping variation-associated data from heterogeneous sources to these prelimnary findings. Even though enormous efforts are currently being invested in developing, enhancing, maintaining the pipelines and  processes, we still find ourselves having to halt the automation and rely heavily on human interaction to find, curate, assess and make this final evaulation. This human bottleneck is prone to error and is very costly in terms of time.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915d15870d_0_27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915d15870d_0_2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1915d15870d_0_27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1915d15870d_0_2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t>
            </a:r>
            <a:endParaRPr/>
          </a:p>
          <a:p>
            <a:pPr marL="0" lvl="0" indent="0" algn="l" rtl="0">
              <a:spcBef>
                <a:spcPts val="0"/>
              </a:spcBef>
              <a:spcAft>
                <a:spcPts val="0"/>
              </a:spcAft>
              <a:buNone/>
            </a:pPr>
            <a:r>
              <a:rPr lang="en"/>
              <a:t>Next, a variety of computational and/or human assessments are undertaken to characterize the profiled variation from the assay results.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1915d15870d_0_27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1915d15870d_0_2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LB </a:t>
            </a:r>
            <a:endParaRPr/>
          </a:p>
          <a:p>
            <a:pPr marL="0" lvl="0" indent="0" algn="l" rtl="0">
              <a:spcBef>
                <a:spcPts val="0"/>
              </a:spcBef>
              <a:spcAft>
                <a:spcPts val="0"/>
              </a:spcAft>
              <a:buNone/>
            </a:pPr>
            <a:r>
              <a:rPr lang="en">
                <a:solidFill>
                  <a:schemeClr val="dk1"/>
                </a:solidFill>
              </a:rPr>
              <a:t>VRS aims to improve the computational exchange of simple to highly complex forms of variation. </a:t>
            </a:r>
            <a:r>
              <a:rPr lang="en"/>
              <a:t>The GA4GH Genomic Knowledge Standards Workstream assembled driver projects and individuals to establish VRS and begin extending and maturing it with tooling and system implementations so as to broaden its adoption and realize its aims.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VRS picks up where the variant calling leaves off. It does so based on minimalistic data structures which are designed to significantly increase the interoperability and linkability of datasets that contain variation from heterogeneous sources.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 can find the specification online at vrs.ga4gh.org.</a:t>
            </a:r>
            <a:endParaRPr>
              <a:solidFill>
                <a:schemeClr val="dk1"/>
              </a:solidFill>
            </a:endParaRPr>
          </a:p>
          <a:p>
            <a:pPr marL="0" lvl="0" indent="0" algn="l" rtl="0">
              <a:spcBef>
                <a:spcPts val="0"/>
              </a:spcBef>
              <a:spcAft>
                <a:spcPts val="0"/>
              </a:spcAft>
              <a:buClr>
                <a:schemeClr val="dk1"/>
              </a:buClr>
              <a:buSzPts val="1100"/>
              <a:buFont typeface="Arial"/>
              <a:buNone/>
            </a:pPr>
            <a:endParaRPr strike="sngStrike">
              <a:solidFill>
                <a:schemeClr val="dk1"/>
              </a:solidFill>
            </a:endParaRPr>
          </a:p>
          <a:p>
            <a:pPr marL="0" lvl="0" indent="0" algn="l" rtl="0">
              <a:spcBef>
                <a:spcPts val="0"/>
              </a:spcBef>
              <a:spcAft>
                <a:spcPts val="0"/>
              </a:spcAft>
              <a:buNone/>
            </a:pPr>
            <a:endParaRPr strike="sngStrike"/>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1915d15870d_0_27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1915d15870d_0_2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1915d15870d_0_3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915d15870d_0_3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915d15870d_2_18: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915d15870d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915d15870d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6" name="Google Shape;406;g1915d15870d_0_2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 sz="1200" b="1" i="0" u="none">
                <a:solidFill>
                  <a:schemeClr val="dk1"/>
                </a:solidFill>
                <a:latin typeface="Arial"/>
                <a:ea typeface="Arial"/>
                <a:cs typeface="Arial"/>
                <a:sym typeface="Arial"/>
              </a:rPr>
              <a:t>Fig. 1. </a:t>
            </a:r>
            <a:r>
              <a:rPr lang="en" sz="1200" b="0" i="0" u="none">
                <a:solidFill>
                  <a:schemeClr val="dk1"/>
                </a:solidFill>
                <a:latin typeface="Arial"/>
                <a:ea typeface="Arial"/>
                <a:cs typeface="Arial"/>
                <a:sym typeface="Arial"/>
              </a:rPr>
              <a:t>(a) Example of valid VCF. The header lines ##fileformat and #CHROM are mandatory, the rest is optional but strongly recommended. Each line of the body describes variants present in the sampled population at one genomic position or region. All alternate alleles are listed in the ALT column and referenced from the genotype fields as 1-based indexes to this list; the reference haplotype is designated as 0. For multiploid data, the separator indicates whether the data are phased (|) or unphased (/). Thus, the two alleles C and G at the positions 2 and 5 in this figure occur on the same chromosome in SAMPLE1. The first data line shows an example of a deletion (present in SAMPLE1) and a replacement of two bases by another base (SAMPLE2); the second line shows a SNP and an insertion; the third a SNP; the fourth a large structural variant described by the annotation in the INFO column, the coordinate is that of the base before the variant. (b–f) Alignments and VCF representations of different sequence variants: SNP, insertion, deletion, replacement, and a large deletion. The REF columns shows the reference bases replaced by the haplotype in the ALT column. The coordinate refers to the first reference base. (g) Users are advised to use simplest representation possible and lowest coordinate in cases where the position is ambiguous.</a:t>
            </a:r>
            <a:br>
              <a:rPr lang="en" sz="1200" b="0" i="0" u="none">
                <a:solidFill>
                  <a:schemeClr val="dk1"/>
                </a:solidFill>
                <a:latin typeface="Arial"/>
                <a:ea typeface="Arial"/>
                <a:cs typeface="Arial"/>
                <a:sym typeface="Arial"/>
              </a:rPr>
            </a:br>
            <a:br>
              <a:rPr lang="en" sz="1200" b="0" i="0" u="none">
                <a:solidFill>
                  <a:schemeClr val="dk1"/>
                </a:solidFill>
                <a:latin typeface="Arial"/>
                <a:ea typeface="Arial"/>
                <a:cs typeface="Arial"/>
                <a:sym typeface="Arial"/>
              </a:rPr>
            </a:br>
            <a:endParaRPr/>
          </a:p>
          <a:p>
            <a:pPr marL="0" lvl="0" indent="0" algn="l" rtl="0">
              <a:lnSpc>
                <a:spcPct val="100000"/>
              </a:lnSpc>
              <a:spcBef>
                <a:spcPts val="360"/>
              </a:spcBef>
              <a:spcAft>
                <a:spcPts val="0"/>
              </a:spcAft>
              <a:buClr>
                <a:schemeClr val="dk1"/>
              </a:buClr>
              <a:buSzPts val="1200"/>
              <a:buFont typeface="Arial"/>
              <a:buNone/>
            </a:pPr>
            <a:r>
              <a:rPr lang="en" sz="1200" b="0" i="0" u="none">
                <a:solidFill>
                  <a:schemeClr val="dk1"/>
                </a:solidFill>
                <a:latin typeface="Arial"/>
                <a:ea typeface="Arial"/>
                <a:cs typeface="Arial"/>
                <a:sym typeface="Arial"/>
              </a:rPr>
              <a:t>Unless provided in the caption above, the following copyright applies to the content of this slide: © The Author(s) 2011. Published by Oxford University Press.This is an Open Access article distributed under the terms of the Creative Commons Attribution Non-Commercial License (http://creativecommons.org/licenses/by-nc/2.5), which permits unrestricted non-commercial use, distribution, and reproduction in any medium, provided the original work is properly cited.© The Author(s) 2011. Published by Oxford University Press.</a:t>
            </a:r>
            <a:endParaRPr/>
          </a:p>
        </p:txBody>
      </p:sp>
      <p:sp>
        <p:nvSpPr>
          <p:cNvPr id="407" name="Google Shape;407;g1915d15870d_0_297: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1915d15870d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1915d15870d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fc61cb3473_0_541: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fc61cb3473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1915d15870d_2_13: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1915d15870d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fc61cb3473_0_546: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fc61cb3473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fc61cb3473_0_552: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fc61cb3473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fc61cb3473_0_558: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fc61cb3473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fc61cb3473_0_564: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fc61cb3473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fc61cb3473_0_570: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fc61cb3473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fc61cb3473_0_576: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fc61cb3473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1915d15870d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1915d15870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fc61cb3473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fc61cb347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header begins the file and provides metadata describing the body of the file. Header lines are denoted as starting with #. Special keywords in the header are denoted with ##. Recommended keywords include fileformat, fileDate and reference.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The header contains keywords that optionally semantically and syntactically describe the fields used in the body of the file, notably INFO, FILTER, and FORMAT (see below).</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915d15870d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915d15870d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fc61cb3473_0_604: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fc61cb3473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fc61cb3473_0_610: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fc61cb3473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fc61cb3473_0_616: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fc61cb3473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fc61cb3473_0_622: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fc61cb3473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fc61cb3473_0_691: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fc61cb3473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fc61cb3473_0_709: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fc61cb3473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fc61cb3473_0_716: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fc61cb3473_0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fc61cb3473_0_722: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fc61cb3473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fc61cb3473_0_729: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fc61cb3473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915d15870d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4" name="Google Shape;424;g1915d15870d_0_3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 sz="1200" b="1" i="0" u="none">
                <a:solidFill>
                  <a:schemeClr val="dk1"/>
                </a:solidFill>
                <a:latin typeface="Arial"/>
                <a:ea typeface="Arial"/>
                <a:cs typeface="Arial"/>
                <a:sym typeface="Arial"/>
              </a:rPr>
              <a:t>Fig. 1. </a:t>
            </a:r>
            <a:r>
              <a:rPr lang="en" sz="1200" b="0" i="0" u="none">
                <a:solidFill>
                  <a:schemeClr val="dk1"/>
                </a:solidFill>
                <a:latin typeface="Arial"/>
                <a:ea typeface="Arial"/>
                <a:cs typeface="Arial"/>
                <a:sym typeface="Arial"/>
              </a:rPr>
              <a:t>(a) Example of valid VCF. The header lines ##fileformat and #CHROM are mandatory, the rest is optional but strongly recommended. Each line of the body describes variants present in the sampled population at one genomic position or region. All alternate alleles are listed in the ALT column and referenced from the genotype fields as 1-based indexes to this list; the reference haplotype is designated as 0. For multiploid data, the separator indicates whether the data are phased (|) or unphased (/). Thus, the two alleles C and G at the positions 2 and 5 in this figure occur on the same chromosome in SAMPLE1. The first data line shows an example of a deletion (present in SAMPLE1) and a replacement of two bases by another base (SAMPLE2); the second line shows a SNP and an insertion; the third a SNP; the fourth a large structural variant described by the annotation in the INFO column, the coordinate is that of the base before the variant. (b–f) Alignments and VCF representations of different sequence variants: SNP, insertion, deletion, replacement, and a large deletion. The REF columns shows the reference bases replaced by the haplotype in the ALT column. The coordinate refers to the first reference base. (g) Users are advised to use simplest representation possible and lowest coordinate in cases where the position is ambiguous.</a:t>
            </a:r>
            <a:br>
              <a:rPr lang="en" sz="1200" b="0" i="0" u="none">
                <a:solidFill>
                  <a:schemeClr val="dk1"/>
                </a:solidFill>
                <a:latin typeface="Arial"/>
                <a:ea typeface="Arial"/>
                <a:cs typeface="Arial"/>
                <a:sym typeface="Arial"/>
              </a:rPr>
            </a:br>
            <a:br>
              <a:rPr lang="en" sz="1200" b="0" i="0" u="none">
                <a:solidFill>
                  <a:schemeClr val="dk1"/>
                </a:solidFill>
                <a:latin typeface="Arial"/>
                <a:ea typeface="Arial"/>
                <a:cs typeface="Arial"/>
                <a:sym typeface="Arial"/>
              </a:rPr>
            </a:br>
            <a:endParaRPr/>
          </a:p>
          <a:p>
            <a:pPr marL="0" lvl="0" indent="0" algn="l" rtl="0">
              <a:lnSpc>
                <a:spcPct val="100000"/>
              </a:lnSpc>
              <a:spcBef>
                <a:spcPts val="360"/>
              </a:spcBef>
              <a:spcAft>
                <a:spcPts val="0"/>
              </a:spcAft>
              <a:buClr>
                <a:schemeClr val="dk1"/>
              </a:buClr>
              <a:buSzPts val="1200"/>
              <a:buFont typeface="Arial"/>
              <a:buNone/>
            </a:pPr>
            <a:r>
              <a:rPr lang="en" sz="1200" b="0" i="0" u="none">
                <a:solidFill>
                  <a:schemeClr val="dk1"/>
                </a:solidFill>
                <a:latin typeface="Arial"/>
                <a:ea typeface="Arial"/>
                <a:cs typeface="Arial"/>
                <a:sym typeface="Arial"/>
              </a:rPr>
              <a:t>Unless provided in the caption above, the following copyright applies to the content of this slide: © The Author(s) 2011. Published by Oxford University Press.This is an Open Access article distributed under the terms of the Creative Commons Attribution Non-Commercial License (http://creativecommons.org/licenses/by-nc/2.5), which permits unrestricted non-commercial use, distribution, and reproduction in any medium, provided the original work is properly cited.© The Author(s) 2011. Published by Oxford University Press.</a:t>
            </a:r>
            <a:endParaRPr/>
          </a:p>
        </p:txBody>
      </p:sp>
      <p:sp>
        <p:nvSpPr>
          <p:cNvPr id="425" name="Google Shape;425;g1915d15870d_0_317: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9</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fc61cb3473_0_936: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fc61cb3473_0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fc61cb3473_0_7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fc61cb3473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rmAutofit lnSpcReduction="20000"/>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Slide - Header">
  <p:cSld name="Content Slide - Header">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381000" y="365892"/>
            <a:ext cx="5518200" cy="392700"/>
          </a:xfrm>
          <a:prstGeom prst="rect">
            <a:avLst/>
          </a:prstGeom>
          <a:noFill/>
          <a:ln>
            <a:noFill/>
          </a:ln>
        </p:spPr>
        <p:txBody>
          <a:bodyPr spcFirstLastPara="1" wrap="square" lIns="91425" tIns="91425" rIns="91425" bIns="91425" anchor="ctr" anchorCtr="0">
            <a:normAutofit/>
          </a:bodyPr>
          <a:lstStyle>
            <a:lvl1pPr marR="0" lvl="0" algn="l" rtl="0">
              <a:spcBef>
                <a:spcPts val="0"/>
              </a:spcBef>
              <a:spcAft>
                <a:spcPts val="0"/>
              </a:spcAft>
              <a:buClr>
                <a:schemeClr val="accent1"/>
              </a:buClr>
              <a:buSzPts val="2200"/>
              <a:buFont typeface="Proxima Nova"/>
              <a:buNone/>
              <a:defRPr sz="2200" b="1" i="0" u="none" strike="noStrike" cap="non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2800"/>
              <a:buNone/>
              <a:defRPr sz="1800">
                <a:solidFill>
                  <a:schemeClr val="accent1"/>
                </a:solidFill>
              </a:defRPr>
            </a:lvl2pPr>
            <a:lvl3pPr lvl="2" rtl="0">
              <a:spcBef>
                <a:spcPts val="0"/>
              </a:spcBef>
              <a:spcAft>
                <a:spcPts val="0"/>
              </a:spcAft>
              <a:buClr>
                <a:schemeClr val="accent1"/>
              </a:buClr>
              <a:buSzPts val="2800"/>
              <a:buNone/>
              <a:defRPr sz="1800">
                <a:solidFill>
                  <a:schemeClr val="accent1"/>
                </a:solidFill>
              </a:defRPr>
            </a:lvl3pPr>
            <a:lvl4pPr lvl="3" rtl="0">
              <a:spcBef>
                <a:spcPts val="0"/>
              </a:spcBef>
              <a:spcAft>
                <a:spcPts val="0"/>
              </a:spcAft>
              <a:buClr>
                <a:schemeClr val="accent1"/>
              </a:buClr>
              <a:buSzPts val="2800"/>
              <a:buNone/>
              <a:defRPr sz="1800">
                <a:solidFill>
                  <a:schemeClr val="accent1"/>
                </a:solidFill>
              </a:defRPr>
            </a:lvl4pPr>
            <a:lvl5pPr lvl="4" rtl="0">
              <a:spcBef>
                <a:spcPts val="0"/>
              </a:spcBef>
              <a:spcAft>
                <a:spcPts val="0"/>
              </a:spcAft>
              <a:buClr>
                <a:schemeClr val="accent1"/>
              </a:buClr>
              <a:buSzPts val="2800"/>
              <a:buNone/>
              <a:defRPr sz="1800">
                <a:solidFill>
                  <a:schemeClr val="accent1"/>
                </a:solidFill>
              </a:defRPr>
            </a:lvl5pPr>
            <a:lvl6pPr lvl="5" rtl="0">
              <a:spcBef>
                <a:spcPts val="0"/>
              </a:spcBef>
              <a:spcAft>
                <a:spcPts val="0"/>
              </a:spcAft>
              <a:buClr>
                <a:schemeClr val="accent1"/>
              </a:buClr>
              <a:buSzPts val="2800"/>
              <a:buNone/>
              <a:defRPr sz="1800">
                <a:solidFill>
                  <a:schemeClr val="accent1"/>
                </a:solidFill>
              </a:defRPr>
            </a:lvl6pPr>
            <a:lvl7pPr lvl="6" rtl="0">
              <a:spcBef>
                <a:spcPts val="0"/>
              </a:spcBef>
              <a:spcAft>
                <a:spcPts val="0"/>
              </a:spcAft>
              <a:buClr>
                <a:schemeClr val="accent1"/>
              </a:buClr>
              <a:buSzPts val="2800"/>
              <a:buNone/>
              <a:defRPr sz="1800">
                <a:solidFill>
                  <a:schemeClr val="accent1"/>
                </a:solidFill>
              </a:defRPr>
            </a:lvl7pPr>
            <a:lvl8pPr lvl="7" rtl="0">
              <a:spcBef>
                <a:spcPts val="0"/>
              </a:spcBef>
              <a:spcAft>
                <a:spcPts val="0"/>
              </a:spcAft>
              <a:buClr>
                <a:schemeClr val="accent1"/>
              </a:buClr>
              <a:buSzPts val="2800"/>
              <a:buNone/>
              <a:defRPr sz="1800">
                <a:solidFill>
                  <a:schemeClr val="accent1"/>
                </a:solidFill>
              </a:defRPr>
            </a:lvl8pPr>
            <a:lvl9pPr lvl="8" rtl="0">
              <a:spcBef>
                <a:spcPts val="0"/>
              </a:spcBef>
              <a:spcAft>
                <a:spcPts val="0"/>
              </a:spcAft>
              <a:buClr>
                <a:schemeClr val="accent1"/>
              </a:buClr>
              <a:buSzPts val="2800"/>
              <a:buNone/>
              <a:defRPr sz="1800">
                <a:solidFill>
                  <a:schemeClr val="accent1"/>
                </a:solidFill>
              </a:defRPr>
            </a:lvl9pPr>
          </a:lstStyle>
          <a:p>
            <a:endParaRPr/>
          </a:p>
        </p:txBody>
      </p:sp>
      <p:sp>
        <p:nvSpPr>
          <p:cNvPr id="54" name="Google Shape;54;p14"/>
          <p:cNvSpPr txBox="1">
            <a:spLocks noGrp="1"/>
          </p:cNvSpPr>
          <p:nvPr>
            <p:ph type="body" idx="1"/>
          </p:nvPr>
        </p:nvSpPr>
        <p:spPr>
          <a:xfrm>
            <a:off x="457200" y="1247539"/>
            <a:ext cx="8229600" cy="3364800"/>
          </a:xfrm>
          <a:prstGeom prst="rect">
            <a:avLst/>
          </a:prstGeom>
          <a:noFill/>
          <a:ln>
            <a:noFill/>
          </a:ln>
        </p:spPr>
        <p:txBody>
          <a:bodyPr spcFirstLastPara="1" wrap="square" lIns="91425" tIns="91425" rIns="91425" bIns="91425" anchor="t" anchorCtr="0">
            <a:normAutofit/>
          </a:bodyPr>
          <a:lstStyle>
            <a:lvl1pPr marL="457200" marR="0" lvl="0" indent="-228600" algn="l" rtl="0">
              <a:spcBef>
                <a:spcPts val="400"/>
              </a:spcBef>
              <a:spcAft>
                <a:spcPts val="0"/>
              </a:spcAft>
              <a:buClr>
                <a:srgbClr val="000000"/>
              </a:buClr>
              <a:buSzPts val="2000"/>
              <a:buFont typeface="Proxima Nova"/>
              <a:buNone/>
              <a:defRPr sz="2000" i="0" u="none" strike="noStrike" cap="none">
                <a:solidFill>
                  <a:srgbClr val="000000"/>
                </a:solidFill>
                <a:latin typeface="Proxima Nova"/>
                <a:ea typeface="Proxima Nova"/>
                <a:cs typeface="Proxima Nova"/>
                <a:sym typeface="Proxima Nova"/>
              </a:defRPr>
            </a:lvl1pPr>
            <a:lvl2pPr marL="914400" marR="0" lvl="1" indent="-342900" algn="l" rtl="0">
              <a:spcBef>
                <a:spcPts val="1200"/>
              </a:spcBef>
              <a:spcAft>
                <a:spcPts val="0"/>
              </a:spcAft>
              <a:buClr>
                <a:srgbClr val="000000"/>
              </a:buClr>
              <a:buSzPts val="1800"/>
              <a:buFont typeface="Proxima Nova"/>
              <a:buChar char="–"/>
              <a:defRPr sz="1800" i="0" u="none" strike="noStrike" cap="none">
                <a:solidFill>
                  <a:srgbClr val="000000"/>
                </a:solidFill>
                <a:latin typeface="Proxima Nova"/>
                <a:ea typeface="Proxima Nova"/>
                <a:cs typeface="Proxima Nova"/>
                <a:sym typeface="Proxima Nova"/>
              </a:defRPr>
            </a:lvl2pPr>
            <a:lvl3pPr marL="1371600" marR="0" lvl="2" indent="-330200" algn="l" rtl="0">
              <a:spcBef>
                <a:spcPts val="1200"/>
              </a:spcBef>
              <a:spcAft>
                <a:spcPts val="0"/>
              </a:spcAft>
              <a:buClr>
                <a:srgbClr val="1B75BC"/>
              </a:buClr>
              <a:buSzPts val="1600"/>
              <a:buFont typeface="Proxima Nova"/>
              <a:buChar char="•"/>
              <a:defRPr sz="1600" i="0" u="none" strike="noStrike" cap="none">
                <a:solidFill>
                  <a:srgbClr val="1B75BC"/>
                </a:solidFill>
                <a:latin typeface="Proxima Nova"/>
                <a:ea typeface="Proxima Nova"/>
                <a:cs typeface="Proxima Nova"/>
                <a:sym typeface="Proxima Nova"/>
              </a:defRPr>
            </a:lvl3pPr>
            <a:lvl4pPr marL="1828800" marR="0" lvl="3" indent="-323850" algn="l" rtl="0">
              <a:spcBef>
                <a:spcPts val="1200"/>
              </a:spcBef>
              <a:spcAft>
                <a:spcPts val="0"/>
              </a:spcAft>
              <a:buClr>
                <a:srgbClr val="1B75BC"/>
              </a:buClr>
              <a:buSzPts val="1500"/>
              <a:buFont typeface="Proxima Nova"/>
              <a:buChar char="–"/>
              <a:defRPr sz="1500" i="0" u="none" strike="noStrike" cap="none">
                <a:solidFill>
                  <a:srgbClr val="1B75BC"/>
                </a:solidFill>
                <a:latin typeface="Proxima Nova"/>
                <a:ea typeface="Proxima Nova"/>
                <a:cs typeface="Proxima Nova"/>
                <a:sym typeface="Proxima Nova"/>
              </a:defRPr>
            </a:lvl4pPr>
            <a:lvl5pPr marL="2286000" marR="0" lvl="4" indent="-323850" algn="l" rtl="0">
              <a:spcBef>
                <a:spcPts val="1200"/>
              </a:spcBef>
              <a:spcAft>
                <a:spcPts val="0"/>
              </a:spcAft>
              <a:buClr>
                <a:srgbClr val="1B75BC"/>
              </a:buClr>
              <a:buSzPts val="1500"/>
              <a:buFont typeface="Proxima Nova"/>
              <a:buChar char="»"/>
              <a:defRPr sz="1500" i="0" u="none" strike="noStrike" cap="none">
                <a:solidFill>
                  <a:srgbClr val="1B75BC"/>
                </a:solidFill>
                <a:latin typeface="Proxima Nova"/>
                <a:ea typeface="Proxima Nova"/>
                <a:cs typeface="Proxima Nova"/>
                <a:sym typeface="Proxima Nova"/>
              </a:defRPr>
            </a:lvl5pPr>
            <a:lvl6pPr marL="2743200" marR="0" lvl="5" indent="-342900" algn="l" rtl="0">
              <a:spcBef>
                <a:spcPts val="120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6pPr>
            <a:lvl7pPr marL="3200400" marR="0" lvl="6" indent="-342900" algn="l" rtl="0">
              <a:spcBef>
                <a:spcPts val="120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7pPr>
            <a:lvl8pPr marL="3657600" marR="0" lvl="7" indent="-342900" algn="l" rtl="0">
              <a:spcBef>
                <a:spcPts val="120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8pPr>
            <a:lvl9pPr marL="4114800" marR="0" lvl="8" indent="-342900" algn="l" rtl="0">
              <a:spcBef>
                <a:spcPts val="1200"/>
              </a:spcBef>
              <a:spcAft>
                <a:spcPts val="120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9pPr>
          </a:lstStyle>
          <a:p>
            <a:endParaRPr/>
          </a:p>
        </p:txBody>
      </p:sp>
      <p:sp>
        <p:nvSpPr>
          <p:cNvPr id="55" name="Google Shape;55;p14"/>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rmAutofit lnSpcReduction="20000"/>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pic>
        <p:nvPicPr>
          <p:cNvPr id="56" name="Google Shape;56;p14" descr="GA4GH-Logo-2.png"/>
          <p:cNvPicPr preferRelativeResize="0"/>
          <p:nvPr/>
        </p:nvPicPr>
        <p:blipFill rotWithShape="1">
          <a:blip r:embed="rId2">
            <a:alphaModFix/>
          </a:blip>
          <a:srcRect/>
          <a:stretch/>
        </p:blipFill>
        <p:spPr>
          <a:xfrm>
            <a:off x="6621779" y="324928"/>
            <a:ext cx="2025524" cy="495299"/>
          </a:xfrm>
          <a:prstGeom prst="rect">
            <a:avLst/>
          </a:prstGeom>
          <a:noFill/>
          <a:ln>
            <a:noFill/>
          </a:ln>
        </p:spPr>
      </p:pic>
      <p:cxnSp>
        <p:nvCxnSpPr>
          <p:cNvPr id="57" name="Google Shape;57;p14"/>
          <p:cNvCxnSpPr/>
          <p:nvPr/>
        </p:nvCxnSpPr>
        <p:spPr>
          <a:xfrm>
            <a:off x="457200" y="867042"/>
            <a:ext cx="57150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_Title and Content">
  <p:cSld name="1_Title and Conten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467203" y="328083"/>
            <a:ext cx="7237500" cy="735000"/>
          </a:xfrm>
          <a:prstGeom prst="rect">
            <a:avLst/>
          </a:prstGeom>
          <a:noFill/>
          <a:ln>
            <a:noFill/>
          </a:ln>
        </p:spPr>
        <p:txBody>
          <a:bodyPr spcFirstLastPara="1" wrap="square" lIns="68575" tIns="34275" rIns="68575" bIns="34275" anchor="ctr" anchorCtr="0">
            <a:normAutofit/>
          </a:bodyPr>
          <a:lstStyle>
            <a:lvl1pPr lvl="0" algn="l" rtl="0">
              <a:spcBef>
                <a:spcPts val="0"/>
              </a:spcBef>
              <a:spcAft>
                <a:spcPts val="0"/>
              </a:spcAft>
              <a:buClr>
                <a:srgbClr val="6C7373"/>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493889" y="1200150"/>
            <a:ext cx="8142000" cy="3583500"/>
          </a:xfrm>
          <a:prstGeom prst="rect">
            <a:avLst/>
          </a:prstGeom>
          <a:noFill/>
          <a:ln>
            <a:noFill/>
          </a:ln>
        </p:spPr>
        <p:txBody>
          <a:bodyPr spcFirstLastPara="1" wrap="square" lIns="68575" tIns="34275" rIns="68575" bIns="34275" anchor="t" anchorCtr="0">
            <a:normAutofit/>
          </a:bodyPr>
          <a:lstStyle>
            <a:lvl1pPr marL="457200" lvl="0" indent="-317500" algn="l" rtl="0">
              <a:spcBef>
                <a:spcPts val="300"/>
              </a:spcBef>
              <a:spcAft>
                <a:spcPts val="0"/>
              </a:spcAft>
              <a:buClr>
                <a:srgbClr val="6C7373"/>
              </a:buClr>
              <a:buSzPts val="1400"/>
              <a:buChar char="●"/>
              <a:defRPr/>
            </a:lvl1pPr>
            <a:lvl2pPr marL="914400" lvl="1" indent="-317500" algn="l" rtl="0">
              <a:spcBef>
                <a:spcPts val="1200"/>
              </a:spcBef>
              <a:spcAft>
                <a:spcPts val="0"/>
              </a:spcAft>
              <a:buClr>
                <a:srgbClr val="6C7373"/>
              </a:buClr>
              <a:buSzPts val="1400"/>
              <a:buChar char="○"/>
              <a:defRPr/>
            </a:lvl2pPr>
            <a:lvl3pPr marL="1371600" lvl="2" indent="-317500" algn="l" rtl="0">
              <a:spcBef>
                <a:spcPts val="1200"/>
              </a:spcBef>
              <a:spcAft>
                <a:spcPts val="0"/>
              </a:spcAft>
              <a:buClr>
                <a:srgbClr val="6C7373"/>
              </a:buClr>
              <a:buSzPts val="1400"/>
              <a:buChar char="■"/>
              <a:defRPr/>
            </a:lvl3pPr>
            <a:lvl4pPr marL="1828800" lvl="3" indent="-317500" algn="l" rtl="0">
              <a:spcBef>
                <a:spcPts val="1200"/>
              </a:spcBef>
              <a:spcAft>
                <a:spcPts val="0"/>
              </a:spcAft>
              <a:buClr>
                <a:srgbClr val="6C7373"/>
              </a:buClr>
              <a:buSzPts val="1400"/>
              <a:buChar char="●"/>
              <a:defRPr/>
            </a:lvl4pPr>
            <a:lvl5pPr marL="2286000" lvl="4" indent="-317500" algn="l" rtl="0">
              <a:spcBef>
                <a:spcPts val="1200"/>
              </a:spcBef>
              <a:spcAft>
                <a:spcPts val="0"/>
              </a:spcAft>
              <a:buClr>
                <a:srgbClr val="6C7373"/>
              </a:buClr>
              <a:buSzPts val="1400"/>
              <a:buChar char="○"/>
              <a:defRPr/>
            </a:lvl5pPr>
            <a:lvl6pPr marL="2743200" lvl="5" indent="-317500" algn="l" rtl="0">
              <a:spcBef>
                <a:spcPts val="1200"/>
              </a:spcBef>
              <a:spcAft>
                <a:spcPts val="0"/>
              </a:spcAft>
              <a:buClr>
                <a:schemeClr val="dk1"/>
              </a:buClr>
              <a:buSzPts val="1400"/>
              <a:buChar char="■"/>
              <a:defRPr/>
            </a:lvl6pPr>
            <a:lvl7pPr marL="3200400" lvl="6" indent="-317500" algn="l" rtl="0">
              <a:spcBef>
                <a:spcPts val="1200"/>
              </a:spcBef>
              <a:spcAft>
                <a:spcPts val="0"/>
              </a:spcAft>
              <a:buClr>
                <a:schemeClr val="dk1"/>
              </a:buClr>
              <a:buSzPts val="1400"/>
              <a:buChar char="●"/>
              <a:defRPr/>
            </a:lvl7pPr>
            <a:lvl8pPr marL="3657600" lvl="7" indent="-317500" algn="l" rtl="0">
              <a:spcBef>
                <a:spcPts val="1200"/>
              </a:spcBef>
              <a:spcAft>
                <a:spcPts val="0"/>
              </a:spcAft>
              <a:buClr>
                <a:schemeClr val="dk1"/>
              </a:buClr>
              <a:buSzPts val="1400"/>
              <a:buChar char="○"/>
              <a:defRPr/>
            </a:lvl8pPr>
            <a:lvl9pPr marL="4114800" lvl="8" indent="-317500" algn="l" rtl="0">
              <a:spcBef>
                <a:spcPts val="1200"/>
              </a:spcBef>
              <a:spcAft>
                <a:spcPts val="1200"/>
              </a:spcAft>
              <a:buClr>
                <a:schemeClr val="dk1"/>
              </a:buClr>
              <a:buSzPts val="1400"/>
              <a:buChar char="■"/>
              <a:defRPr/>
            </a:lvl9pPr>
          </a:lstStyle>
          <a:p>
            <a:endParaRPr/>
          </a:p>
        </p:txBody>
      </p:sp>
      <p:pic>
        <p:nvPicPr>
          <p:cNvPr id="61" name="Google Shape;61;p15"/>
          <p:cNvPicPr preferRelativeResize="0"/>
          <p:nvPr/>
        </p:nvPicPr>
        <p:blipFill rotWithShape="1">
          <a:blip r:embed="rId2">
            <a:alphaModFix/>
          </a:blip>
          <a:srcRect/>
          <a:stretch/>
        </p:blipFill>
        <p:spPr>
          <a:xfrm>
            <a:off x="8145679" y="326711"/>
            <a:ext cx="596646" cy="69037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0"/>
        <p:cNvGrpSpPr/>
        <p:nvPr/>
      </p:nvGrpSpPr>
      <p:grpSpPr>
        <a:xfrm>
          <a:off x="0" y="0"/>
          <a:ext cx="0" cy="0"/>
          <a:chOff x="0" y="0"/>
          <a:chExt cx="0" cy="0"/>
        </a:xfrm>
      </p:grpSpPr>
      <p:sp>
        <p:nvSpPr>
          <p:cNvPr id="71" name="Google Shape;71;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2" name="Google Shape;72;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3" name="Google Shape;73;p17"/>
          <p:cNvSpPr txBox="1">
            <a:spLocks noGrp="1"/>
          </p:cNvSpPr>
          <p:nvPr>
            <p:ph type="sldNum" idx="12"/>
          </p:nvPr>
        </p:nvSpPr>
        <p:spPr>
          <a:xfrm>
            <a:off x="8569898" y="478375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6" name="Google Shape;76;p18"/>
          <p:cNvSpPr txBox="1">
            <a:spLocks noGrp="1"/>
          </p:cNvSpPr>
          <p:nvPr>
            <p:ph type="sldNum" idx="12"/>
          </p:nvPr>
        </p:nvSpPr>
        <p:spPr>
          <a:xfrm>
            <a:off x="8569898" y="478375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0" name="Google Shape;80;p19"/>
          <p:cNvSpPr txBox="1">
            <a:spLocks noGrp="1"/>
          </p:cNvSpPr>
          <p:nvPr>
            <p:ph type="sldNum" idx="12"/>
          </p:nvPr>
        </p:nvSpPr>
        <p:spPr>
          <a:xfrm>
            <a:off x="8569898" y="478375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 name="Google Shape;83;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4" name="Google Shape;84;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5" name="Google Shape;85;p20"/>
          <p:cNvSpPr txBox="1">
            <a:spLocks noGrp="1"/>
          </p:cNvSpPr>
          <p:nvPr>
            <p:ph type="sldNum" idx="12"/>
          </p:nvPr>
        </p:nvSpPr>
        <p:spPr>
          <a:xfrm>
            <a:off x="8569898" y="478375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21"/>
          <p:cNvSpPr txBox="1">
            <a:spLocks noGrp="1"/>
          </p:cNvSpPr>
          <p:nvPr>
            <p:ph type="sldNum" idx="12"/>
          </p:nvPr>
        </p:nvSpPr>
        <p:spPr>
          <a:xfrm>
            <a:off x="8569898" y="478375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9"/>
        <p:cNvGrpSpPr/>
        <p:nvPr/>
      </p:nvGrpSpPr>
      <p:grpSpPr>
        <a:xfrm>
          <a:off x="0" y="0"/>
          <a:ext cx="0" cy="0"/>
          <a:chOff x="0" y="0"/>
          <a:chExt cx="0" cy="0"/>
        </a:xfrm>
      </p:grpSpPr>
      <p:sp>
        <p:nvSpPr>
          <p:cNvPr id="90" name="Google Shape;90;p2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2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2" name="Google Shape;92;p22"/>
          <p:cNvSpPr txBox="1">
            <a:spLocks noGrp="1"/>
          </p:cNvSpPr>
          <p:nvPr>
            <p:ph type="sldNum" idx="12"/>
          </p:nvPr>
        </p:nvSpPr>
        <p:spPr>
          <a:xfrm>
            <a:off x="8569898" y="478375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3"/>
        <p:cNvGrpSpPr/>
        <p:nvPr/>
      </p:nvGrpSpPr>
      <p:grpSpPr>
        <a:xfrm>
          <a:off x="0" y="0"/>
          <a:ext cx="0" cy="0"/>
          <a:chOff x="0" y="0"/>
          <a:chExt cx="0" cy="0"/>
        </a:xfrm>
      </p:grpSpPr>
      <p:sp>
        <p:nvSpPr>
          <p:cNvPr id="94" name="Google Shape;94;p2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95" name="Google Shape;95;p23"/>
          <p:cNvSpPr txBox="1">
            <a:spLocks noGrp="1"/>
          </p:cNvSpPr>
          <p:nvPr>
            <p:ph type="sldNum" idx="12"/>
          </p:nvPr>
        </p:nvSpPr>
        <p:spPr>
          <a:xfrm>
            <a:off x="8569898" y="478375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6"/>
        <p:cNvGrpSpPr/>
        <p:nvPr/>
      </p:nvGrpSpPr>
      <p:grpSpPr>
        <a:xfrm>
          <a:off x="0" y="0"/>
          <a:ext cx="0" cy="0"/>
          <a:chOff x="0" y="0"/>
          <a:chExt cx="0" cy="0"/>
        </a:xfrm>
      </p:grpSpPr>
      <p:sp>
        <p:nvSpPr>
          <p:cNvPr id="97" name="Google Shape;97;p2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9" name="Google Shape;99;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0" name="Google Shape;100;p2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1" name="Google Shape;101;p24"/>
          <p:cNvSpPr txBox="1">
            <a:spLocks noGrp="1"/>
          </p:cNvSpPr>
          <p:nvPr>
            <p:ph type="sldNum" idx="12"/>
          </p:nvPr>
        </p:nvSpPr>
        <p:spPr>
          <a:xfrm>
            <a:off x="8569898" y="478375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2"/>
        <p:cNvGrpSpPr/>
        <p:nvPr/>
      </p:nvGrpSpPr>
      <p:grpSpPr>
        <a:xfrm>
          <a:off x="0" y="0"/>
          <a:ext cx="0" cy="0"/>
          <a:chOff x="0" y="0"/>
          <a:chExt cx="0" cy="0"/>
        </a:xfrm>
      </p:grpSpPr>
      <p:sp>
        <p:nvSpPr>
          <p:cNvPr id="103" name="Google Shape;103;p2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04" name="Google Shape;104;p25"/>
          <p:cNvSpPr txBox="1">
            <a:spLocks noGrp="1"/>
          </p:cNvSpPr>
          <p:nvPr>
            <p:ph type="sldNum" idx="12"/>
          </p:nvPr>
        </p:nvSpPr>
        <p:spPr>
          <a:xfrm>
            <a:off x="8569898" y="478375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sp>
        <p:nvSpPr>
          <p:cNvPr id="106" name="Google Shape;106;p2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7" name="Google Shape;107;p2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8" name="Google Shape;108;p26"/>
          <p:cNvSpPr txBox="1">
            <a:spLocks noGrp="1"/>
          </p:cNvSpPr>
          <p:nvPr>
            <p:ph type="sldNum" idx="12"/>
          </p:nvPr>
        </p:nvSpPr>
        <p:spPr>
          <a:xfrm>
            <a:off x="8569898" y="478375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
        <p:nvSpPr>
          <p:cNvPr id="110" name="Google Shape;110;p27"/>
          <p:cNvSpPr txBox="1">
            <a:spLocks noGrp="1"/>
          </p:cNvSpPr>
          <p:nvPr>
            <p:ph type="sldNum" idx="12"/>
          </p:nvPr>
        </p:nvSpPr>
        <p:spPr>
          <a:xfrm>
            <a:off x="8569898" y="478375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Slide - Header">
  <p:cSld name="Content Slide - Header">
    <p:spTree>
      <p:nvGrpSpPr>
        <p:cNvPr id="1" name="Shape 111"/>
        <p:cNvGrpSpPr/>
        <p:nvPr/>
      </p:nvGrpSpPr>
      <p:grpSpPr>
        <a:xfrm>
          <a:off x="0" y="0"/>
          <a:ext cx="0" cy="0"/>
          <a:chOff x="0" y="0"/>
          <a:chExt cx="0" cy="0"/>
        </a:xfrm>
      </p:grpSpPr>
      <p:sp>
        <p:nvSpPr>
          <p:cNvPr id="112" name="Google Shape;112;p28"/>
          <p:cNvSpPr txBox="1">
            <a:spLocks noGrp="1"/>
          </p:cNvSpPr>
          <p:nvPr>
            <p:ph type="title"/>
          </p:nvPr>
        </p:nvSpPr>
        <p:spPr>
          <a:xfrm>
            <a:off x="381000" y="365892"/>
            <a:ext cx="5518200" cy="392700"/>
          </a:xfrm>
          <a:prstGeom prst="rect">
            <a:avLst/>
          </a:prstGeom>
          <a:noFill/>
          <a:ln>
            <a:noFill/>
          </a:ln>
        </p:spPr>
        <p:txBody>
          <a:bodyPr spcFirstLastPara="1" wrap="square" lIns="91425" tIns="91425" rIns="91425" bIns="91425" anchor="ctr" anchorCtr="0">
            <a:normAutofit/>
          </a:bodyPr>
          <a:lstStyle>
            <a:lvl1pPr marR="0" lvl="0" algn="l" rtl="0">
              <a:spcBef>
                <a:spcPts val="0"/>
              </a:spcBef>
              <a:spcAft>
                <a:spcPts val="0"/>
              </a:spcAft>
              <a:buClr>
                <a:schemeClr val="accent1"/>
              </a:buClr>
              <a:buSzPts val="2200"/>
              <a:buFont typeface="Proxima Nova"/>
              <a:buNone/>
              <a:defRPr sz="2200" b="1" i="0" u="none" strike="noStrike" cap="non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2800"/>
              <a:buNone/>
              <a:defRPr sz="1800">
                <a:solidFill>
                  <a:schemeClr val="accent1"/>
                </a:solidFill>
              </a:defRPr>
            </a:lvl2pPr>
            <a:lvl3pPr lvl="2" rtl="0">
              <a:spcBef>
                <a:spcPts val="0"/>
              </a:spcBef>
              <a:spcAft>
                <a:spcPts val="0"/>
              </a:spcAft>
              <a:buClr>
                <a:schemeClr val="accent1"/>
              </a:buClr>
              <a:buSzPts val="2800"/>
              <a:buNone/>
              <a:defRPr sz="1800">
                <a:solidFill>
                  <a:schemeClr val="accent1"/>
                </a:solidFill>
              </a:defRPr>
            </a:lvl3pPr>
            <a:lvl4pPr lvl="3" rtl="0">
              <a:spcBef>
                <a:spcPts val="0"/>
              </a:spcBef>
              <a:spcAft>
                <a:spcPts val="0"/>
              </a:spcAft>
              <a:buClr>
                <a:schemeClr val="accent1"/>
              </a:buClr>
              <a:buSzPts val="2800"/>
              <a:buNone/>
              <a:defRPr sz="1800">
                <a:solidFill>
                  <a:schemeClr val="accent1"/>
                </a:solidFill>
              </a:defRPr>
            </a:lvl4pPr>
            <a:lvl5pPr lvl="4" rtl="0">
              <a:spcBef>
                <a:spcPts val="0"/>
              </a:spcBef>
              <a:spcAft>
                <a:spcPts val="0"/>
              </a:spcAft>
              <a:buClr>
                <a:schemeClr val="accent1"/>
              </a:buClr>
              <a:buSzPts val="2800"/>
              <a:buNone/>
              <a:defRPr sz="1800">
                <a:solidFill>
                  <a:schemeClr val="accent1"/>
                </a:solidFill>
              </a:defRPr>
            </a:lvl5pPr>
            <a:lvl6pPr lvl="5" rtl="0">
              <a:spcBef>
                <a:spcPts val="0"/>
              </a:spcBef>
              <a:spcAft>
                <a:spcPts val="0"/>
              </a:spcAft>
              <a:buClr>
                <a:schemeClr val="accent1"/>
              </a:buClr>
              <a:buSzPts val="2800"/>
              <a:buNone/>
              <a:defRPr sz="1800">
                <a:solidFill>
                  <a:schemeClr val="accent1"/>
                </a:solidFill>
              </a:defRPr>
            </a:lvl6pPr>
            <a:lvl7pPr lvl="6" rtl="0">
              <a:spcBef>
                <a:spcPts val="0"/>
              </a:spcBef>
              <a:spcAft>
                <a:spcPts val="0"/>
              </a:spcAft>
              <a:buClr>
                <a:schemeClr val="accent1"/>
              </a:buClr>
              <a:buSzPts val="2800"/>
              <a:buNone/>
              <a:defRPr sz="1800">
                <a:solidFill>
                  <a:schemeClr val="accent1"/>
                </a:solidFill>
              </a:defRPr>
            </a:lvl7pPr>
            <a:lvl8pPr lvl="7" rtl="0">
              <a:spcBef>
                <a:spcPts val="0"/>
              </a:spcBef>
              <a:spcAft>
                <a:spcPts val="0"/>
              </a:spcAft>
              <a:buClr>
                <a:schemeClr val="accent1"/>
              </a:buClr>
              <a:buSzPts val="2800"/>
              <a:buNone/>
              <a:defRPr sz="1800">
                <a:solidFill>
                  <a:schemeClr val="accent1"/>
                </a:solidFill>
              </a:defRPr>
            </a:lvl8pPr>
            <a:lvl9pPr lvl="8" rtl="0">
              <a:spcBef>
                <a:spcPts val="0"/>
              </a:spcBef>
              <a:spcAft>
                <a:spcPts val="0"/>
              </a:spcAft>
              <a:buClr>
                <a:schemeClr val="accent1"/>
              </a:buClr>
              <a:buSzPts val="2800"/>
              <a:buNone/>
              <a:defRPr sz="1800">
                <a:solidFill>
                  <a:schemeClr val="accent1"/>
                </a:solidFill>
              </a:defRPr>
            </a:lvl9pPr>
          </a:lstStyle>
          <a:p>
            <a:endParaRPr/>
          </a:p>
        </p:txBody>
      </p:sp>
      <p:sp>
        <p:nvSpPr>
          <p:cNvPr id="113" name="Google Shape;113;p28"/>
          <p:cNvSpPr txBox="1">
            <a:spLocks noGrp="1"/>
          </p:cNvSpPr>
          <p:nvPr>
            <p:ph type="body" idx="1"/>
          </p:nvPr>
        </p:nvSpPr>
        <p:spPr>
          <a:xfrm>
            <a:off x="457200" y="1247539"/>
            <a:ext cx="8229600" cy="3364800"/>
          </a:xfrm>
          <a:prstGeom prst="rect">
            <a:avLst/>
          </a:prstGeom>
          <a:noFill/>
          <a:ln>
            <a:noFill/>
          </a:ln>
        </p:spPr>
        <p:txBody>
          <a:bodyPr spcFirstLastPara="1" wrap="square" lIns="91425" tIns="91425" rIns="91425" bIns="91425" anchor="t" anchorCtr="0">
            <a:normAutofit/>
          </a:bodyPr>
          <a:lstStyle>
            <a:lvl1pPr marL="457200" marR="0" lvl="0" indent="-228600" algn="l" rtl="0">
              <a:spcBef>
                <a:spcPts val="400"/>
              </a:spcBef>
              <a:spcAft>
                <a:spcPts val="0"/>
              </a:spcAft>
              <a:buClr>
                <a:srgbClr val="000000"/>
              </a:buClr>
              <a:buSzPts val="2000"/>
              <a:buFont typeface="Proxima Nova"/>
              <a:buNone/>
              <a:defRPr sz="2000" i="0" u="none" strike="noStrike" cap="none">
                <a:solidFill>
                  <a:srgbClr val="000000"/>
                </a:solidFill>
                <a:latin typeface="Proxima Nova"/>
                <a:ea typeface="Proxima Nova"/>
                <a:cs typeface="Proxima Nova"/>
                <a:sym typeface="Proxima Nova"/>
              </a:defRPr>
            </a:lvl1pPr>
            <a:lvl2pPr marL="914400" marR="0" lvl="1" indent="-342900" algn="l" rtl="0">
              <a:spcBef>
                <a:spcPts val="1200"/>
              </a:spcBef>
              <a:spcAft>
                <a:spcPts val="0"/>
              </a:spcAft>
              <a:buClr>
                <a:srgbClr val="000000"/>
              </a:buClr>
              <a:buSzPts val="1800"/>
              <a:buFont typeface="Proxima Nova"/>
              <a:buChar char="–"/>
              <a:defRPr sz="1800" i="0" u="none" strike="noStrike" cap="none">
                <a:solidFill>
                  <a:srgbClr val="000000"/>
                </a:solidFill>
                <a:latin typeface="Proxima Nova"/>
                <a:ea typeface="Proxima Nova"/>
                <a:cs typeface="Proxima Nova"/>
                <a:sym typeface="Proxima Nova"/>
              </a:defRPr>
            </a:lvl2pPr>
            <a:lvl3pPr marL="1371600" marR="0" lvl="2" indent="-330200" algn="l" rtl="0">
              <a:spcBef>
                <a:spcPts val="1200"/>
              </a:spcBef>
              <a:spcAft>
                <a:spcPts val="0"/>
              </a:spcAft>
              <a:buClr>
                <a:srgbClr val="1B75BC"/>
              </a:buClr>
              <a:buSzPts val="1600"/>
              <a:buFont typeface="Proxima Nova"/>
              <a:buChar char="•"/>
              <a:defRPr sz="1600" i="0" u="none" strike="noStrike" cap="none">
                <a:solidFill>
                  <a:srgbClr val="1B75BC"/>
                </a:solidFill>
                <a:latin typeface="Proxima Nova"/>
                <a:ea typeface="Proxima Nova"/>
                <a:cs typeface="Proxima Nova"/>
                <a:sym typeface="Proxima Nova"/>
              </a:defRPr>
            </a:lvl3pPr>
            <a:lvl4pPr marL="1828800" marR="0" lvl="3" indent="-323850" algn="l" rtl="0">
              <a:spcBef>
                <a:spcPts val="1200"/>
              </a:spcBef>
              <a:spcAft>
                <a:spcPts val="0"/>
              </a:spcAft>
              <a:buClr>
                <a:srgbClr val="1B75BC"/>
              </a:buClr>
              <a:buSzPts val="1500"/>
              <a:buFont typeface="Proxima Nova"/>
              <a:buChar char="–"/>
              <a:defRPr sz="1500" i="0" u="none" strike="noStrike" cap="none">
                <a:solidFill>
                  <a:srgbClr val="1B75BC"/>
                </a:solidFill>
                <a:latin typeface="Proxima Nova"/>
                <a:ea typeface="Proxima Nova"/>
                <a:cs typeface="Proxima Nova"/>
                <a:sym typeface="Proxima Nova"/>
              </a:defRPr>
            </a:lvl4pPr>
            <a:lvl5pPr marL="2286000" marR="0" lvl="4" indent="-323850" algn="l" rtl="0">
              <a:spcBef>
                <a:spcPts val="1200"/>
              </a:spcBef>
              <a:spcAft>
                <a:spcPts val="0"/>
              </a:spcAft>
              <a:buClr>
                <a:srgbClr val="1B75BC"/>
              </a:buClr>
              <a:buSzPts val="1500"/>
              <a:buFont typeface="Proxima Nova"/>
              <a:buChar char="»"/>
              <a:defRPr sz="1500" i="0" u="none" strike="noStrike" cap="none">
                <a:solidFill>
                  <a:srgbClr val="1B75BC"/>
                </a:solidFill>
                <a:latin typeface="Proxima Nova"/>
                <a:ea typeface="Proxima Nova"/>
                <a:cs typeface="Proxima Nova"/>
                <a:sym typeface="Proxima Nova"/>
              </a:defRPr>
            </a:lvl5pPr>
            <a:lvl6pPr marL="2743200" marR="0" lvl="5" indent="-342900" algn="l" rtl="0">
              <a:spcBef>
                <a:spcPts val="120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6pPr>
            <a:lvl7pPr marL="3200400" marR="0" lvl="6" indent="-342900" algn="l" rtl="0">
              <a:spcBef>
                <a:spcPts val="120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7pPr>
            <a:lvl8pPr marL="3657600" marR="0" lvl="7" indent="-342900" algn="l" rtl="0">
              <a:spcBef>
                <a:spcPts val="120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8pPr>
            <a:lvl9pPr marL="4114800" marR="0" lvl="8" indent="-342900" algn="l" rtl="0">
              <a:spcBef>
                <a:spcPts val="1200"/>
              </a:spcBef>
              <a:spcAft>
                <a:spcPts val="120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9pPr>
          </a:lstStyle>
          <a:p>
            <a:endParaRPr/>
          </a:p>
        </p:txBody>
      </p:sp>
      <p:sp>
        <p:nvSpPr>
          <p:cNvPr id="114" name="Google Shape;114;p28"/>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rmAutofit lnSpcReduction="20000"/>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pic>
        <p:nvPicPr>
          <p:cNvPr id="115" name="Google Shape;115;p28" descr="GA4GH-Logo-2.png"/>
          <p:cNvPicPr preferRelativeResize="0"/>
          <p:nvPr/>
        </p:nvPicPr>
        <p:blipFill rotWithShape="1">
          <a:blip r:embed="rId2">
            <a:alphaModFix/>
          </a:blip>
          <a:srcRect/>
          <a:stretch/>
        </p:blipFill>
        <p:spPr>
          <a:xfrm>
            <a:off x="6621779" y="324928"/>
            <a:ext cx="2025524" cy="495299"/>
          </a:xfrm>
          <a:prstGeom prst="rect">
            <a:avLst/>
          </a:prstGeom>
          <a:noFill/>
          <a:ln>
            <a:noFill/>
          </a:ln>
        </p:spPr>
      </p:pic>
      <p:cxnSp>
        <p:nvCxnSpPr>
          <p:cNvPr id="116" name="Google Shape;116;p28"/>
          <p:cNvCxnSpPr/>
          <p:nvPr/>
        </p:nvCxnSpPr>
        <p:spPr>
          <a:xfrm>
            <a:off x="457200" y="867042"/>
            <a:ext cx="57150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117"/>
        <p:cNvGrpSpPr/>
        <p:nvPr/>
      </p:nvGrpSpPr>
      <p:grpSpPr>
        <a:xfrm>
          <a:off x="0" y="0"/>
          <a:ext cx="0" cy="0"/>
          <a:chOff x="0" y="0"/>
          <a:chExt cx="0" cy="0"/>
        </a:xfrm>
      </p:grpSpPr>
      <p:sp>
        <p:nvSpPr>
          <p:cNvPr id="118" name="Google Shape;118;p29"/>
          <p:cNvSpPr txBox="1">
            <a:spLocks noGrp="1"/>
          </p:cNvSpPr>
          <p:nvPr>
            <p:ph type="title"/>
          </p:nvPr>
        </p:nvSpPr>
        <p:spPr>
          <a:xfrm>
            <a:off x="400050" y="102394"/>
            <a:ext cx="7886700" cy="9018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2"/>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29"/>
          <p:cNvSpPr txBox="1">
            <a:spLocks noGrp="1"/>
          </p:cNvSpPr>
          <p:nvPr>
            <p:ph type="body" idx="1"/>
          </p:nvPr>
        </p:nvSpPr>
        <p:spPr>
          <a:xfrm>
            <a:off x="552450" y="1157896"/>
            <a:ext cx="7886700" cy="3085200"/>
          </a:xfrm>
          <a:prstGeom prst="rect">
            <a:avLst/>
          </a:prstGeom>
          <a:noFill/>
          <a:ln>
            <a:noFill/>
          </a:ln>
        </p:spPr>
        <p:txBody>
          <a:bodyPr spcFirstLastPara="1" wrap="square" lIns="68575" tIns="34275" rIns="68575" bIns="34275" anchor="t" anchorCtr="0">
            <a:normAutofit/>
          </a:bodyPr>
          <a:lstStyle>
            <a:lvl1pPr marL="457200" lvl="0" indent="-317500" algn="l" rtl="0">
              <a:lnSpc>
                <a:spcPct val="95000"/>
              </a:lnSpc>
              <a:spcBef>
                <a:spcPts val="800"/>
              </a:spcBef>
              <a:spcAft>
                <a:spcPts val="0"/>
              </a:spcAft>
              <a:buSzPts val="1400"/>
              <a:buChar char="●"/>
              <a:defRPr/>
            </a:lvl1pPr>
            <a:lvl2pPr marL="914400" lvl="1" indent="-317500" algn="l" rtl="0">
              <a:lnSpc>
                <a:spcPct val="95000"/>
              </a:lnSpc>
              <a:spcBef>
                <a:spcPts val="1200"/>
              </a:spcBef>
              <a:spcAft>
                <a:spcPts val="0"/>
              </a:spcAft>
              <a:buSzPts val="1400"/>
              <a:buChar char="○"/>
              <a:defRPr/>
            </a:lvl2pPr>
            <a:lvl3pPr marL="1371600" lvl="2" indent="-317500" algn="l" rtl="0">
              <a:lnSpc>
                <a:spcPct val="95000"/>
              </a:lnSpc>
              <a:spcBef>
                <a:spcPts val="1200"/>
              </a:spcBef>
              <a:spcAft>
                <a:spcPts val="0"/>
              </a:spcAft>
              <a:buSzPts val="1400"/>
              <a:buChar char="■"/>
              <a:defRPr/>
            </a:lvl3pPr>
            <a:lvl4pPr marL="1828800" lvl="3" indent="-317500" algn="l" rtl="0">
              <a:lnSpc>
                <a:spcPct val="95000"/>
              </a:lnSpc>
              <a:spcBef>
                <a:spcPts val="1200"/>
              </a:spcBef>
              <a:spcAft>
                <a:spcPts val="0"/>
              </a:spcAft>
              <a:buSzPts val="1400"/>
              <a:buChar char="●"/>
              <a:defRPr/>
            </a:lvl4pPr>
            <a:lvl5pPr marL="2286000" lvl="4" indent="-317500" algn="l" rtl="0">
              <a:lnSpc>
                <a:spcPct val="95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20" name="Google Shape;120;p29"/>
          <p:cNvSpPr txBox="1">
            <a:spLocks noGrp="1"/>
          </p:cNvSpPr>
          <p:nvPr>
            <p:ph type="sldNum" idx="12"/>
          </p:nvPr>
        </p:nvSpPr>
        <p:spPr>
          <a:xfrm>
            <a:off x="242429" y="4828808"/>
            <a:ext cx="478500" cy="273900"/>
          </a:xfrm>
          <a:prstGeom prst="rect">
            <a:avLst/>
          </a:prstGeom>
          <a:noFill/>
          <a:ln>
            <a:noFill/>
          </a:ln>
        </p:spPr>
        <p:txBody>
          <a:bodyPr spcFirstLastPara="1" wrap="square" lIns="68575" tIns="34275" rIns="68575" bIns="34275" anchor="ctr" anchorCtr="0">
            <a:norm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no footer">
  <p:cSld name="Blank Slide">
    <p:spTree>
      <p:nvGrpSpPr>
        <p:cNvPr id="1" name="Shape 121"/>
        <p:cNvGrpSpPr/>
        <p:nvPr/>
      </p:nvGrpSpPr>
      <p:grpSpPr>
        <a:xfrm>
          <a:off x="0" y="0"/>
          <a:ext cx="0" cy="0"/>
          <a:chOff x="0" y="0"/>
          <a:chExt cx="0" cy="0"/>
        </a:xfrm>
      </p:grpSpPr>
      <p:sp>
        <p:nvSpPr>
          <p:cNvPr id="122" name="Google Shape;122;p30"/>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rmAutofit lnSpcReduction="20000"/>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123" name="Google Shape;123;p30"/>
          <p:cNvSpPr/>
          <p:nvPr/>
        </p:nvSpPr>
        <p:spPr>
          <a:xfrm>
            <a:off x="0" y="3664775"/>
            <a:ext cx="9072300" cy="147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 Column Content Slide - Header">
  <p:cSld name="2 Column Content Slide - Header">
    <p:spTree>
      <p:nvGrpSpPr>
        <p:cNvPr id="1" name="Shape 124"/>
        <p:cNvGrpSpPr/>
        <p:nvPr/>
      </p:nvGrpSpPr>
      <p:grpSpPr>
        <a:xfrm>
          <a:off x="0" y="0"/>
          <a:ext cx="0" cy="0"/>
          <a:chOff x="0" y="0"/>
          <a:chExt cx="0" cy="0"/>
        </a:xfrm>
      </p:grpSpPr>
      <p:sp>
        <p:nvSpPr>
          <p:cNvPr id="125" name="Google Shape;125;p31"/>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rmAutofit lnSpcReduction="20000"/>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126" name="Google Shape;126;p31"/>
          <p:cNvSpPr txBox="1">
            <a:spLocks noGrp="1"/>
          </p:cNvSpPr>
          <p:nvPr>
            <p:ph type="body" idx="1"/>
          </p:nvPr>
        </p:nvSpPr>
        <p:spPr>
          <a:xfrm>
            <a:off x="457200" y="1505050"/>
            <a:ext cx="4038600" cy="3219300"/>
          </a:xfrm>
          <a:prstGeom prst="rect">
            <a:avLst/>
          </a:prstGeom>
          <a:noFill/>
          <a:ln>
            <a:noFill/>
          </a:ln>
        </p:spPr>
        <p:txBody>
          <a:bodyPr spcFirstLastPara="1" wrap="square" lIns="91425" tIns="91425" rIns="91425" bIns="91425" anchor="t" anchorCtr="0">
            <a:normAutofit/>
          </a:bodyPr>
          <a:lstStyle>
            <a:lvl1pPr marL="457200" marR="0" lvl="0" indent="-228600" algn="l" rtl="0">
              <a:spcBef>
                <a:spcPts val="400"/>
              </a:spcBef>
              <a:spcAft>
                <a:spcPts val="0"/>
              </a:spcAft>
              <a:buClr>
                <a:srgbClr val="000000"/>
              </a:buClr>
              <a:buSzPts val="2000"/>
              <a:buFont typeface="Arial"/>
              <a:buNone/>
              <a:defRPr sz="2000" b="0" i="0" u="none" strike="noStrike" cap="none">
                <a:solidFill>
                  <a:srgbClr val="000000"/>
                </a:solidFill>
                <a:latin typeface="Calibri"/>
                <a:ea typeface="Calibri"/>
                <a:cs typeface="Calibri"/>
                <a:sym typeface="Calibri"/>
              </a:defRPr>
            </a:lvl1pPr>
            <a:lvl2pPr marL="914400" marR="0" lvl="1" indent="-342900" algn="l" rtl="0">
              <a:spcBef>
                <a:spcPts val="12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2pPr>
            <a:lvl3pPr marL="1371600" marR="0" lvl="2" indent="-336550" algn="l" rtl="0">
              <a:spcBef>
                <a:spcPts val="1200"/>
              </a:spcBef>
              <a:spcAft>
                <a:spcPts val="0"/>
              </a:spcAft>
              <a:buClr>
                <a:srgbClr val="000000"/>
              </a:buClr>
              <a:buSzPts val="1700"/>
              <a:buFont typeface="Arial"/>
              <a:buChar char="•"/>
              <a:defRPr sz="1700" b="0" i="0" u="none" strike="noStrike" cap="none">
                <a:solidFill>
                  <a:srgbClr val="000000"/>
                </a:solidFill>
                <a:latin typeface="Calibri"/>
                <a:ea typeface="Calibri"/>
                <a:cs typeface="Calibri"/>
                <a:sym typeface="Calibri"/>
              </a:defRPr>
            </a:lvl3pPr>
            <a:lvl4pPr marL="1828800" marR="0" lvl="3" indent="-330200" algn="l" rtl="0">
              <a:spcBef>
                <a:spcPts val="1200"/>
              </a:spcBef>
              <a:spcAft>
                <a:spcPts val="0"/>
              </a:spcAft>
              <a:buClr>
                <a:srgbClr val="000000"/>
              </a:buClr>
              <a:buSzPts val="1600"/>
              <a:buFont typeface="Arial"/>
              <a:buChar char="–"/>
              <a:defRPr sz="1600" b="0" i="0" u="none" strike="noStrike" cap="none">
                <a:solidFill>
                  <a:srgbClr val="000000"/>
                </a:solidFill>
                <a:latin typeface="Calibri"/>
                <a:ea typeface="Calibri"/>
                <a:cs typeface="Calibri"/>
                <a:sym typeface="Calibri"/>
              </a:defRPr>
            </a:lvl4pPr>
            <a:lvl5pPr marL="2286000" marR="0" lvl="4" indent="-323850" algn="l" rtl="0">
              <a:spcBef>
                <a:spcPts val="1200"/>
              </a:spcBef>
              <a:spcAft>
                <a:spcPts val="0"/>
              </a:spcAft>
              <a:buClr>
                <a:srgbClr val="000000"/>
              </a:buClr>
              <a:buSzPts val="1500"/>
              <a:buFont typeface="Arial"/>
              <a:buChar char="»"/>
              <a:defRPr sz="1500" b="0" i="0" u="none" strike="noStrike" cap="none">
                <a:solidFill>
                  <a:srgbClr val="000000"/>
                </a:solidFill>
                <a:latin typeface="Calibri"/>
                <a:ea typeface="Calibri"/>
                <a:cs typeface="Calibri"/>
                <a:sym typeface="Calibri"/>
              </a:defRPr>
            </a:lvl5pPr>
            <a:lvl6pPr marL="2743200" marR="0" lvl="5" indent="-342900" algn="l" rtl="0">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1200"/>
              </a:spcBef>
              <a:spcAft>
                <a:spcPts val="120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7" name="Google Shape;127;p31"/>
          <p:cNvSpPr txBox="1">
            <a:spLocks noGrp="1"/>
          </p:cNvSpPr>
          <p:nvPr>
            <p:ph type="body" idx="2"/>
          </p:nvPr>
        </p:nvSpPr>
        <p:spPr>
          <a:xfrm>
            <a:off x="4648200" y="1505053"/>
            <a:ext cx="4038600" cy="3219300"/>
          </a:xfrm>
          <a:prstGeom prst="rect">
            <a:avLst/>
          </a:prstGeom>
          <a:noFill/>
          <a:ln>
            <a:noFill/>
          </a:ln>
        </p:spPr>
        <p:txBody>
          <a:bodyPr spcFirstLastPara="1" wrap="square" lIns="91425" tIns="91425" rIns="91425" bIns="91425" anchor="t" anchorCtr="0">
            <a:normAutofit/>
          </a:bodyPr>
          <a:lstStyle>
            <a:lvl1pPr marL="457200" marR="0" lvl="0" indent="-228600" algn="l" rtl="0">
              <a:spcBef>
                <a:spcPts val="400"/>
              </a:spcBef>
              <a:spcAft>
                <a:spcPts val="0"/>
              </a:spcAft>
              <a:buClr>
                <a:srgbClr val="000000"/>
              </a:buClr>
              <a:buSzPts val="2000"/>
              <a:buFont typeface="Arial"/>
              <a:buNone/>
              <a:defRPr sz="2000" b="0" i="0" u="none" strike="noStrike" cap="none">
                <a:solidFill>
                  <a:srgbClr val="000000"/>
                </a:solidFill>
                <a:latin typeface="Calibri"/>
                <a:ea typeface="Calibri"/>
                <a:cs typeface="Calibri"/>
                <a:sym typeface="Calibri"/>
              </a:defRPr>
            </a:lvl1pPr>
            <a:lvl2pPr marL="914400" marR="0" lvl="1" indent="-381000" algn="l" rtl="0">
              <a:spcBef>
                <a:spcPts val="12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1200"/>
              </a:spcBef>
              <a:spcAft>
                <a:spcPts val="120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8" name="Google Shape;128;p31"/>
          <p:cNvSpPr txBox="1">
            <a:spLocks noGrp="1"/>
          </p:cNvSpPr>
          <p:nvPr>
            <p:ph type="body" idx="3"/>
          </p:nvPr>
        </p:nvSpPr>
        <p:spPr>
          <a:xfrm>
            <a:off x="457201" y="1064024"/>
            <a:ext cx="4038600" cy="362100"/>
          </a:xfrm>
          <a:prstGeom prst="rect">
            <a:avLst/>
          </a:prstGeom>
          <a:noFill/>
          <a:ln>
            <a:noFill/>
          </a:ln>
        </p:spPr>
        <p:txBody>
          <a:bodyPr spcFirstLastPara="1" wrap="square" lIns="91425" tIns="91425" rIns="91425" bIns="91425" anchor="t" anchorCtr="0">
            <a:normAutofit/>
          </a:bodyPr>
          <a:lstStyle>
            <a:lvl1pPr marL="457200" marR="0" lvl="0" indent="-228600" algn="l" rtl="0">
              <a:spcBef>
                <a:spcPts val="420"/>
              </a:spcBef>
              <a:spcAft>
                <a:spcPts val="0"/>
              </a:spcAft>
              <a:buClr>
                <a:schemeClr val="dk1"/>
              </a:buClr>
              <a:buSzPts val="2100"/>
              <a:buFont typeface="Proxima Nova"/>
              <a:buNone/>
              <a:defRPr sz="2100" b="1" i="0" u="none" strike="noStrike" cap="none">
                <a:solidFill>
                  <a:schemeClr val="dk1"/>
                </a:solidFill>
                <a:latin typeface="Proxima Nova"/>
                <a:ea typeface="Proxima Nova"/>
                <a:cs typeface="Proxima Nova"/>
                <a:sym typeface="Proxima Nova"/>
              </a:defRPr>
            </a:lvl1pPr>
            <a:lvl2pPr marL="914400" marR="0" lvl="1" indent="-406400" algn="l" rtl="0">
              <a:spcBef>
                <a:spcPts val="12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12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200"/>
              </a:spcBef>
              <a:spcAft>
                <a:spcPts val="12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9" name="Google Shape;129;p31"/>
          <p:cNvSpPr txBox="1">
            <a:spLocks noGrp="1"/>
          </p:cNvSpPr>
          <p:nvPr>
            <p:ph type="body" idx="4"/>
          </p:nvPr>
        </p:nvSpPr>
        <p:spPr>
          <a:xfrm>
            <a:off x="4648200" y="1064024"/>
            <a:ext cx="4038600" cy="362100"/>
          </a:xfrm>
          <a:prstGeom prst="rect">
            <a:avLst/>
          </a:prstGeom>
          <a:noFill/>
          <a:ln>
            <a:noFill/>
          </a:ln>
        </p:spPr>
        <p:txBody>
          <a:bodyPr spcFirstLastPara="1" wrap="square" lIns="91425" tIns="91425" rIns="91425" bIns="91425" anchor="t" anchorCtr="0">
            <a:normAutofit/>
          </a:bodyPr>
          <a:lstStyle>
            <a:lvl1pPr marL="457200" marR="0" lvl="0" indent="-228600" algn="l" rtl="0">
              <a:spcBef>
                <a:spcPts val="420"/>
              </a:spcBef>
              <a:spcAft>
                <a:spcPts val="0"/>
              </a:spcAft>
              <a:buClr>
                <a:schemeClr val="dk1"/>
              </a:buClr>
              <a:buSzPts val="2100"/>
              <a:buFont typeface="Proxima Nova"/>
              <a:buNone/>
              <a:defRPr sz="2100" b="1" i="0" u="none" strike="noStrike" cap="none">
                <a:solidFill>
                  <a:schemeClr val="dk1"/>
                </a:solidFill>
                <a:latin typeface="Proxima Nova"/>
                <a:ea typeface="Proxima Nova"/>
                <a:cs typeface="Proxima Nova"/>
                <a:sym typeface="Proxima Nova"/>
              </a:defRPr>
            </a:lvl1pPr>
            <a:lvl2pPr marL="914400" marR="0" lvl="1" indent="-406400" algn="l" rtl="0">
              <a:spcBef>
                <a:spcPts val="1200"/>
              </a:spcBef>
              <a:spcAft>
                <a:spcPts val="0"/>
              </a:spcAft>
              <a:buClr>
                <a:schemeClr val="dk1"/>
              </a:buClr>
              <a:buSzPts val="2800"/>
              <a:buFont typeface="Proxima Nova"/>
              <a:buChar char="–"/>
              <a:defRPr sz="2800" i="0" u="none" strike="noStrike" cap="none">
                <a:solidFill>
                  <a:schemeClr val="dk1"/>
                </a:solidFill>
                <a:latin typeface="Proxima Nova"/>
                <a:ea typeface="Proxima Nova"/>
                <a:cs typeface="Proxima Nova"/>
                <a:sym typeface="Proxima Nova"/>
              </a:defRPr>
            </a:lvl2pPr>
            <a:lvl3pPr marL="1371600" marR="0" lvl="2" indent="-381000" algn="l" rtl="0">
              <a:spcBef>
                <a:spcPts val="1200"/>
              </a:spcBef>
              <a:spcAft>
                <a:spcPts val="0"/>
              </a:spcAft>
              <a:buClr>
                <a:schemeClr val="dk1"/>
              </a:buClr>
              <a:buSzPts val="2400"/>
              <a:buFont typeface="Proxima Nova"/>
              <a:buChar char="•"/>
              <a:defRPr sz="2400" i="0" u="none" strike="noStrike" cap="none">
                <a:solidFill>
                  <a:schemeClr val="dk1"/>
                </a:solidFill>
                <a:latin typeface="Proxima Nova"/>
                <a:ea typeface="Proxima Nova"/>
                <a:cs typeface="Proxima Nova"/>
                <a:sym typeface="Proxima Nova"/>
              </a:defRPr>
            </a:lvl3pPr>
            <a:lvl4pPr marL="1828800" marR="0" lvl="3" indent="-355600" algn="l" rtl="0">
              <a:spcBef>
                <a:spcPts val="12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4pPr>
            <a:lvl5pPr marL="2286000" marR="0" lvl="4" indent="-355600" algn="l" rtl="0">
              <a:spcBef>
                <a:spcPts val="12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5pPr>
            <a:lvl6pPr marL="2743200" marR="0" lvl="5" indent="-355600" algn="l" rtl="0">
              <a:spcBef>
                <a:spcPts val="12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6pPr>
            <a:lvl7pPr marL="3200400" marR="0" lvl="6" indent="-355600" algn="l" rtl="0">
              <a:spcBef>
                <a:spcPts val="12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7pPr>
            <a:lvl8pPr marL="3657600" marR="0" lvl="7" indent="-355600" algn="l" rtl="0">
              <a:spcBef>
                <a:spcPts val="12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8pPr>
            <a:lvl9pPr marL="4114800" marR="0" lvl="8" indent="-355600" algn="l" rtl="0">
              <a:spcBef>
                <a:spcPts val="1200"/>
              </a:spcBef>
              <a:spcAft>
                <a:spcPts val="120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9pPr>
          </a:lstStyle>
          <a:p>
            <a:endParaRPr/>
          </a:p>
        </p:txBody>
      </p:sp>
      <p:sp>
        <p:nvSpPr>
          <p:cNvPr id="130" name="Google Shape;130;p31"/>
          <p:cNvSpPr txBox="1">
            <a:spLocks noGrp="1"/>
          </p:cNvSpPr>
          <p:nvPr>
            <p:ph type="title"/>
          </p:nvPr>
        </p:nvSpPr>
        <p:spPr>
          <a:xfrm>
            <a:off x="381000" y="365892"/>
            <a:ext cx="5518200" cy="392700"/>
          </a:xfrm>
          <a:prstGeom prst="rect">
            <a:avLst/>
          </a:prstGeom>
          <a:noFill/>
          <a:ln>
            <a:noFill/>
          </a:ln>
        </p:spPr>
        <p:txBody>
          <a:bodyPr spcFirstLastPara="1" wrap="square" lIns="91425" tIns="91425" rIns="91425" bIns="91425" anchor="ctr" anchorCtr="0">
            <a:normAutofit/>
          </a:bodyPr>
          <a:lstStyle>
            <a:lvl1pPr marR="0" lvl="0" algn="l" rtl="0">
              <a:spcBef>
                <a:spcPts val="0"/>
              </a:spcBef>
              <a:spcAft>
                <a:spcPts val="0"/>
              </a:spcAft>
              <a:buClr>
                <a:schemeClr val="accent1"/>
              </a:buClr>
              <a:buSzPts val="2200"/>
              <a:buFont typeface="Proxima Nova"/>
              <a:buNone/>
              <a:defRPr sz="2200" b="1" i="0" u="none" strike="noStrike" cap="non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2800"/>
              <a:buNone/>
              <a:defRPr sz="1800">
                <a:solidFill>
                  <a:schemeClr val="accent1"/>
                </a:solidFill>
              </a:defRPr>
            </a:lvl2pPr>
            <a:lvl3pPr lvl="2" rtl="0">
              <a:spcBef>
                <a:spcPts val="0"/>
              </a:spcBef>
              <a:spcAft>
                <a:spcPts val="0"/>
              </a:spcAft>
              <a:buClr>
                <a:schemeClr val="accent1"/>
              </a:buClr>
              <a:buSzPts val="2800"/>
              <a:buNone/>
              <a:defRPr sz="1800">
                <a:solidFill>
                  <a:schemeClr val="accent1"/>
                </a:solidFill>
              </a:defRPr>
            </a:lvl3pPr>
            <a:lvl4pPr lvl="3" rtl="0">
              <a:spcBef>
                <a:spcPts val="0"/>
              </a:spcBef>
              <a:spcAft>
                <a:spcPts val="0"/>
              </a:spcAft>
              <a:buClr>
                <a:schemeClr val="accent1"/>
              </a:buClr>
              <a:buSzPts val="2800"/>
              <a:buNone/>
              <a:defRPr sz="1800">
                <a:solidFill>
                  <a:schemeClr val="accent1"/>
                </a:solidFill>
              </a:defRPr>
            </a:lvl4pPr>
            <a:lvl5pPr lvl="4" rtl="0">
              <a:spcBef>
                <a:spcPts val="0"/>
              </a:spcBef>
              <a:spcAft>
                <a:spcPts val="0"/>
              </a:spcAft>
              <a:buClr>
                <a:schemeClr val="accent1"/>
              </a:buClr>
              <a:buSzPts val="2800"/>
              <a:buNone/>
              <a:defRPr sz="1800">
                <a:solidFill>
                  <a:schemeClr val="accent1"/>
                </a:solidFill>
              </a:defRPr>
            </a:lvl5pPr>
            <a:lvl6pPr lvl="5" rtl="0">
              <a:spcBef>
                <a:spcPts val="0"/>
              </a:spcBef>
              <a:spcAft>
                <a:spcPts val="0"/>
              </a:spcAft>
              <a:buClr>
                <a:schemeClr val="accent1"/>
              </a:buClr>
              <a:buSzPts val="2800"/>
              <a:buNone/>
              <a:defRPr sz="1800">
                <a:solidFill>
                  <a:schemeClr val="accent1"/>
                </a:solidFill>
              </a:defRPr>
            </a:lvl6pPr>
            <a:lvl7pPr lvl="6" rtl="0">
              <a:spcBef>
                <a:spcPts val="0"/>
              </a:spcBef>
              <a:spcAft>
                <a:spcPts val="0"/>
              </a:spcAft>
              <a:buClr>
                <a:schemeClr val="accent1"/>
              </a:buClr>
              <a:buSzPts val="2800"/>
              <a:buNone/>
              <a:defRPr sz="1800">
                <a:solidFill>
                  <a:schemeClr val="accent1"/>
                </a:solidFill>
              </a:defRPr>
            </a:lvl7pPr>
            <a:lvl8pPr lvl="7" rtl="0">
              <a:spcBef>
                <a:spcPts val="0"/>
              </a:spcBef>
              <a:spcAft>
                <a:spcPts val="0"/>
              </a:spcAft>
              <a:buClr>
                <a:schemeClr val="accent1"/>
              </a:buClr>
              <a:buSzPts val="2800"/>
              <a:buNone/>
              <a:defRPr sz="1800">
                <a:solidFill>
                  <a:schemeClr val="accent1"/>
                </a:solidFill>
              </a:defRPr>
            </a:lvl8pPr>
            <a:lvl9pPr lvl="8" rtl="0">
              <a:spcBef>
                <a:spcPts val="0"/>
              </a:spcBef>
              <a:spcAft>
                <a:spcPts val="0"/>
              </a:spcAft>
              <a:buClr>
                <a:schemeClr val="accent1"/>
              </a:buClr>
              <a:buSzPts val="2800"/>
              <a:buNone/>
              <a:defRPr sz="1800">
                <a:solidFill>
                  <a:schemeClr val="accent1"/>
                </a:solidFill>
              </a:defRPr>
            </a:lvl9pPr>
          </a:lstStyle>
          <a:p>
            <a:endParaRPr/>
          </a:p>
        </p:txBody>
      </p:sp>
      <p:cxnSp>
        <p:nvCxnSpPr>
          <p:cNvPr id="131" name="Google Shape;131;p31"/>
          <p:cNvCxnSpPr/>
          <p:nvPr/>
        </p:nvCxnSpPr>
        <p:spPr>
          <a:xfrm>
            <a:off x="457200" y="867042"/>
            <a:ext cx="5715000" cy="0"/>
          </a:xfrm>
          <a:prstGeom prst="straightConnector1">
            <a:avLst/>
          </a:prstGeom>
          <a:noFill/>
          <a:ln w="19050" cap="flat" cmpd="sng">
            <a:solidFill>
              <a:schemeClr val="accent1"/>
            </a:solidFill>
            <a:prstDash val="solid"/>
            <a:round/>
            <a:headEnd type="none" w="med" len="med"/>
            <a:tailEnd type="none" w="med" len="med"/>
          </a:ln>
        </p:spPr>
      </p:cxnSp>
      <p:pic>
        <p:nvPicPr>
          <p:cNvPr id="132" name="Google Shape;132;p31" descr="GA4GH-Logo-2.png"/>
          <p:cNvPicPr preferRelativeResize="0"/>
          <p:nvPr/>
        </p:nvPicPr>
        <p:blipFill rotWithShape="1">
          <a:blip r:embed="rId2">
            <a:alphaModFix/>
          </a:blip>
          <a:srcRect/>
          <a:stretch/>
        </p:blipFill>
        <p:spPr>
          <a:xfrm>
            <a:off x="6621779" y="324928"/>
            <a:ext cx="2025524" cy="4952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133"/>
        <p:cNvGrpSpPr/>
        <p:nvPr/>
      </p:nvGrpSpPr>
      <p:grpSpPr>
        <a:xfrm>
          <a:off x="0" y="0"/>
          <a:ext cx="0" cy="0"/>
          <a:chOff x="0" y="0"/>
          <a:chExt cx="0" cy="0"/>
        </a:xfrm>
      </p:grpSpPr>
      <p:sp>
        <p:nvSpPr>
          <p:cNvPr id="134" name="Google Shape;134;p32"/>
          <p:cNvSpPr txBox="1">
            <a:spLocks noGrp="1"/>
          </p:cNvSpPr>
          <p:nvPr>
            <p:ph type="body" idx="1"/>
          </p:nvPr>
        </p:nvSpPr>
        <p:spPr>
          <a:xfrm>
            <a:off x="457200" y="960548"/>
            <a:ext cx="8229600" cy="33315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35" name="Google Shape;135;p32"/>
          <p:cNvSpPr txBox="1">
            <a:spLocks noGrp="1"/>
          </p:cNvSpPr>
          <p:nvPr>
            <p:ph type="title"/>
          </p:nvPr>
        </p:nvSpPr>
        <p:spPr>
          <a:xfrm>
            <a:off x="457200" y="319088"/>
            <a:ext cx="6108900" cy="459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1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6" name="Google Shape;136;p32"/>
          <p:cNvSpPr txBox="1">
            <a:spLocks noGrp="1"/>
          </p:cNvSpPr>
          <p:nvPr>
            <p:ph type="ftr" idx="11"/>
          </p:nvPr>
        </p:nvSpPr>
        <p:spPr>
          <a:xfrm>
            <a:off x="0" y="4495800"/>
            <a:ext cx="7677300" cy="647700"/>
          </a:xfrm>
          <a:prstGeom prst="rect">
            <a:avLst/>
          </a:prstGeom>
          <a:noFill/>
          <a:ln>
            <a:noFill/>
          </a:ln>
        </p:spPr>
        <p:txBody>
          <a:bodyPr spcFirstLastPara="1" wrap="square" lIns="180000" tIns="0" rIns="180000" bIns="0" anchor="ctr" anchorCtr="0">
            <a:noAutofit/>
          </a:bodyPr>
          <a:lstStyle>
            <a:lvl1pPr lvl="0" algn="l" rtl="0">
              <a:lnSpc>
                <a:spcPct val="100000"/>
              </a:lnSpc>
              <a:spcBef>
                <a:spcPts val="0"/>
              </a:spcBef>
              <a:spcAft>
                <a:spcPts val="0"/>
              </a:spcAft>
              <a:buClr>
                <a:srgbClr val="2A2A2A"/>
              </a:buClr>
              <a:buSzPts val="1000"/>
              <a:buFont typeface="Arial"/>
              <a:buChar char="●"/>
              <a:defRPr sz="1000"/>
            </a:lvl1pPr>
            <a:lvl2pPr lvl="1" algn="l" rtl="0">
              <a:lnSpc>
                <a:spcPct val="100000"/>
              </a:lnSpc>
              <a:spcBef>
                <a:spcPts val="600"/>
              </a:spcBef>
              <a:spcAft>
                <a:spcPts val="0"/>
              </a:spcAft>
              <a:buClr>
                <a:schemeClr val="dk1"/>
              </a:buClr>
              <a:buSzPts val="1800"/>
              <a:buChar char="○"/>
              <a:defRPr/>
            </a:lvl2pPr>
            <a:lvl3pPr lvl="2" algn="l" rtl="0">
              <a:lnSpc>
                <a:spcPct val="100000"/>
              </a:lnSpc>
              <a:spcBef>
                <a:spcPts val="0"/>
              </a:spcBef>
              <a:spcAft>
                <a:spcPts val="0"/>
              </a:spcAft>
              <a:buClr>
                <a:schemeClr val="dk1"/>
              </a:buClr>
              <a:buSzPts val="1800"/>
              <a:buChar char="■"/>
              <a:defRPr/>
            </a:lvl3pPr>
            <a:lvl4pPr lvl="3" algn="l" rtl="0">
              <a:lnSpc>
                <a:spcPct val="100000"/>
              </a:lnSpc>
              <a:spcBef>
                <a:spcPts val="0"/>
              </a:spcBef>
              <a:spcAft>
                <a:spcPts val="0"/>
              </a:spcAft>
              <a:buClr>
                <a:schemeClr val="dk1"/>
              </a:buClr>
              <a:buSzPts val="1800"/>
              <a:buChar char="●"/>
              <a:defRPr/>
            </a:lvl4pPr>
            <a:lvl5pPr lvl="4" algn="l" rtl="0">
              <a:lnSpc>
                <a:spcPct val="100000"/>
              </a:lnSpc>
              <a:spcBef>
                <a:spcPts val="0"/>
              </a:spcBef>
              <a:spcAft>
                <a:spcPts val="0"/>
              </a:spcAft>
              <a:buClr>
                <a:schemeClr val="dk1"/>
              </a:buClr>
              <a:buSzPts val="1800"/>
              <a:buChar char="○"/>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143"/>
        <p:cNvGrpSpPr/>
        <p:nvPr/>
      </p:nvGrpSpPr>
      <p:grpSpPr>
        <a:xfrm>
          <a:off x="0" y="0"/>
          <a:ext cx="0" cy="0"/>
          <a:chOff x="0" y="0"/>
          <a:chExt cx="0" cy="0"/>
        </a:xfrm>
      </p:grpSpPr>
      <p:sp>
        <p:nvSpPr>
          <p:cNvPr id="144" name="Google Shape;144;p34"/>
          <p:cNvSpPr txBox="1">
            <a:spLocks noGrp="1"/>
          </p:cNvSpPr>
          <p:nvPr>
            <p:ph type="body" idx="1"/>
          </p:nvPr>
        </p:nvSpPr>
        <p:spPr>
          <a:xfrm>
            <a:off x="457200" y="960548"/>
            <a:ext cx="8229600" cy="33315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5" name="Google Shape;145;p34"/>
          <p:cNvSpPr txBox="1">
            <a:spLocks noGrp="1"/>
          </p:cNvSpPr>
          <p:nvPr>
            <p:ph type="title"/>
          </p:nvPr>
        </p:nvSpPr>
        <p:spPr>
          <a:xfrm>
            <a:off x="457200" y="319088"/>
            <a:ext cx="6108900" cy="459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6" name="Google Shape;146;p34"/>
          <p:cNvSpPr txBox="1">
            <a:spLocks noGrp="1"/>
          </p:cNvSpPr>
          <p:nvPr>
            <p:ph type="ftr" idx="11"/>
          </p:nvPr>
        </p:nvSpPr>
        <p:spPr>
          <a:xfrm>
            <a:off x="0" y="4495800"/>
            <a:ext cx="7677300" cy="647700"/>
          </a:xfrm>
          <a:prstGeom prst="rect">
            <a:avLst/>
          </a:prstGeom>
          <a:noFill/>
          <a:ln>
            <a:noFill/>
          </a:ln>
        </p:spPr>
        <p:txBody>
          <a:bodyPr spcFirstLastPara="1" wrap="square" lIns="180000" tIns="0" rIns="180000" bIns="0" anchor="ctr" anchorCtr="0">
            <a:noAutofit/>
          </a:bodyPr>
          <a:lstStyle>
            <a:lvl1pPr lvl="0" algn="l" rtl="0">
              <a:lnSpc>
                <a:spcPct val="100000"/>
              </a:lnSpc>
              <a:spcBef>
                <a:spcPts val="0"/>
              </a:spcBef>
              <a:spcAft>
                <a:spcPts val="0"/>
              </a:spcAft>
              <a:buClr>
                <a:srgbClr val="2A2A2A"/>
              </a:buClr>
              <a:buSzPts val="1000"/>
              <a:buFont typeface="Arial"/>
              <a:buNone/>
              <a:defRPr sz="1000"/>
            </a:lvl1pPr>
            <a:lvl2pPr lvl="1" algn="l" rtl="0">
              <a:lnSpc>
                <a:spcPct val="100000"/>
              </a:lnSpc>
              <a:spcBef>
                <a:spcPts val="600"/>
              </a:spcBef>
              <a:spcAft>
                <a:spcPts val="0"/>
              </a:spcAft>
              <a:buClr>
                <a:schemeClr val="dk1"/>
              </a:buClr>
              <a:buSzPts val="1800"/>
              <a:buNone/>
              <a:defRPr/>
            </a:lvl2pPr>
            <a:lvl3pPr lvl="2" algn="l" rtl="0">
              <a:lnSpc>
                <a:spcPct val="100000"/>
              </a:lnSpc>
              <a:spcBef>
                <a:spcPts val="0"/>
              </a:spcBef>
              <a:spcAft>
                <a:spcPts val="0"/>
              </a:spcAft>
              <a:buClr>
                <a:schemeClr val="dk1"/>
              </a:buClr>
              <a:buSzPts val="1800"/>
              <a:buNone/>
              <a:defRPr/>
            </a:lvl3pPr>
            <a:lvl4pPr lvl="3" algn="l" rtl="0">
              <a:lnSpc>
                <a:spcPct val="100000"/>
              </a:lnSpc>
              <a:spcBef>
                <a:spcPts val="0"/>
              </a:spcBef>
              <a:spcAft>
                <a:spcPts val="0"/>
              </a:spcAft>
              <a:buClr>
                <a:schemeClr val="dk1"/>
              </a:buClr>
              <a:buSzPts val="1800"/>
              <a:buNone/>
              <a:defRPr/>
            </a:lvl4pPr>
            <a:lvl5pPr lvl="4" algn="l" rtl="0">
              <a:lnSpc>
                <a:spcPct val="100000"/>
              </a:lnSpc>
              <a:spcBef>
                <a:spcPts val="0"/>
              </a:spcBef>
              <a:spcAft>
                <a:spcPts val="0"/>
              </a:spcAft>
              <a:buClr>
                <a:schemeClr val="dk1"/>
              </a:buClr>
              <a:buSzPts val="18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4"/>
        <p:cNvGrpSpPr/>
        <p:nvPr/>
      </p:nvGrpSpPr>
      <p:grpSpPr>
        <a:xfrm>
          <a:off x="0" y="0"/>
          <a:ext cx="0" cy="0"/>
          <a:chOff x="0" y="0"/>
          <a:chExt cx="0" cy="0"/>
        </a:xfrm>
      </p:grpSpPr>
      <p:sp>
        <p:nvSpPr>
          <p:cNvPr id="155" name="Google Shape;155;p3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6" name="Google Shape;156;p3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8"/>
        <p:cNvGrpSpPr/>
        <p:nvPr/>
      </p:nvGrpSpPr>
      <p:grpSpPr>
        <a:xfrm>
          <a:off x="0" y="0"/>
          <a:ext cx="0" cy="0"/>
          <a:chOff x="0" y="0"/>
          <a:chExt cx="0" cy="0"/>
        </a:xfrm>
      </p:grpSpPr>
      <p:sp>
        <p:nvSpPr>
          <p:cNvPr id="159" name="Google Shape;159;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0" name="Google Shape;16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1"/>
        <p:cNvGrpSpPr/>
        <p:nvPr/>
      </p:nvGrpSpPr>
      <p:grpSpPr>
        <a:xfrm>
          <a:off x="0" y="0"/>
          <a:ext cx="0" cy="0"/>
          <a:chOff x="0" y="0"/>
          <a:chExt cx="0" cy="0"/>
        </a:xfrm>
      </p:grpSpPr>
      <p:sp>
        <p:nvSpPr>
          <p:cNvPr id="162" name="Google Shape;16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3" name="Google Shape;163;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64" name="Google Shape;164;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5"/>
        <p:cNvGrpSpPr/>
        <p:nvPr/>
      </p:nvGrpSpPr>
      <p:grpSpPr>
        <a:xfrm>
          <a:off x="0" y="0"/>
          <a:ext cx="0" cy="0"/>
          <a:chOff x="0" y="0"/>
          <a:chExt cx="0" cy="0"/>
        </a:xfrm>
      </p:grpSpPr>
      <p:sp>
        <p:nvSpPr>
          <p:cNvPr id="166" name="Google Shape;166;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7" name="Google Shape;167;p3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68" name="Google Shape;168;p3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69" name="Google Shape;169;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0"/>
        <p:cNvGrpSpPr/>
        <p:nvPr/>
      </p:nvGrpSpPr>
      <p:grpSpPr>
        <a:xfrm>
          <a:off x="0" y="0"/>
          <a:ext cx="0" cy="0"/>
          <a:chOff x="0" y="0"/>
          <a:chExt cx="0" cy="0"/>
        </a:xfrm>
      </p:grpSpPr>
      <p:sp>
        <p:nvSpPr>
          <p:cNvPr id="171" name="Google Shape;171;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2" name="Google Shape;172;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3"/>
        <p:cNvGrpSpPr/>
        <p:nvPr/>
      </p:nvGrpSpPr>
      <p:grpSpPr>
        <a:xfrm>
          <a:off x="0" y="0"/>
          <a:ext cx="0" cy="0"/>
          <a:chOff x="0" y="0"/>
          <a:chExt cx="0" cy="0"/>
        </a:xfrm>
      </p:grpSpPr>
      <p:sp>
        <p:nvSpPr>
          <p:cNvPr id="174" name="Google Shape;174;p4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5" name="Google Shape;175;p4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76" name="Google Shape;176;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7"/>
        <p:cNvGrpSpPr/>
        <p:nvPr/>
      </p:nvGrpSpPr>
      <p:grpSpPr>
        <a:xfrm>
          <a:off x="0" y="0"/>
          <a:ext cx="0" cy="0"/>
          <a:chOff x="0" y="0"/>
          <a:chExt cx="0" cy="0"/>
        </a:xfrm>
      </p:grpSpPr>
      <p:sp>
        <p:nvSpPr>
          <p:cNvPr id="178" name="Google Shape;178;p4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79" name="Google Shape;179;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0"/>
        <p:cNvGrpSpPr/>
        <p:nvPr/>
      </p:nvGrpSpPr>
      <p:grpSpPr>
        <a:xfrm>
          <a:off x="0" y="0"/>
          <a:ext cx="0" cy="0"/>
          <a:chOff x="0" y="0"/>
          <a:chExt cx="0" cy="0"/>
        </a:xfrm>
      </p:grpSpPr>
      <p:sp>
        <p:nvSpPr>
          <p:cNvPr id="181" name="Google Shape;181;p4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3" name="Google Shape;183;p4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4" name="Google Shape;184;p4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85" name="Google Shape;185;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6"/>
        <p:cNvGrpSpPr/>
        <p:nvPr/>
      </p:nvGrpSpPr>
      <p:grpSpPr>
        <a:xfrm>
          <a:off x="0" y="0"/>
          <a:ext cx="0" cy="0"/>
          <a:chOff x="0" y="0"/>
          <a:chExt cx="0" cy="0"/>
        </a:xfrm>
      </p:grpSpPr>
      <p:sp>
        <p:nvSpPr>
          <p:cNvPr id="187" name="Google Shape;187;p4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88" name="Google Shape;188;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9"/>
        <p:cNvGrpSpPr/>
        <p:nvPr/>
      </p:nvGrpSpPr>
      <p:grpSpPr>
        <a:xfrm>
          <a:off x="0" y="0"/>
          <a:ext cx="0" cy="0"/>
          <a:chOff x="0" y="0"/>
          <a:chExt cx="0" cy="0"/>
        </a:xfrm>
      </p:grpSpPr>
      <p:sp>
        <p:nvSpPr>
          <p:cNvPr id="190" name="Google Shape;190;p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1" name="Google Shape;191;p4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92" name="Google Shape;192;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
        <p:nvSpPr>
          <p:cNvPr id="194" name="Google Shape;194;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Slide - Header">
  <p:cSld name="Content Slide - Header">
    <p:spTree>
      <p:nvGrpSpPr>
        <p:cNvPr id="1" name="Shape 195"/>
        <p:cNvGrpSpPr/>
        <p:nvPr/>
      </p:nvGrpSpPr>
      <p:grpSpPr>
        <a:xfrm>
          <a:off x="0" y="0"/>
          <a:ext cx="0" cy="0"/>
          <a:chOff x="0" y="0"/>
          <a:chExt cx="0" cy="0"/>
        </a:xfrm>
      </p:grpSpPr>
      <p:sp>
        <p:nvSpPr>
          <p:cNvPr id="196" name="Google Shape;196;p47"/>
          <p:cNvSpPr txBox="1">
            <a:spLocks noGrp="1"/>
          </p:cNvSpPr>
          <p:nvPr>
            <p:ph type="title"/>
          </p:nvPr>
        </p:nvSpPr>
        <p:spPr>
          <a:xfrm>
            <a:off x="381000" y="365892"/>
            <a:ext cx="5518200" cy="392700"/>
          </a:xfrm>
          <a:prstGeom prst="rect">
            <a:avLst/>
          </a:prstGeom>
          <a:noFill/>
          <a:ln>
            <a:noFill/>
          </a:ln>
        </p:spPr>
        <p:txBody>
          <a:bodyPr spcFirstLastPara="1" wrap="square" lIns="91425" tIns="91425" rIns="91425" bIns="91425" anchor="ctr" anchorCtr="0">
            <a:normAutofit/>
          </a:bodyPr>
          <a:lstStyle>
            <a:lvl1pPr marR="0" lvl="0" algn="l" rtl="0">
              <a:spcBef>
                <a:spcPts val="0"/>
              </a:spcBef>
              <a:spcAft>
                <a:spcPts val="0"/>
              </a:spcAft>
              <a:buClr>
                <a:schemeClr val="accent1"/>
              </a:buClr>
              <a:buSzPts val="2200"/>
              <a:buFont typeface="Proxima Nova"/>
              <a:buNone/>
              <a:defRPr sz="2200" b="1" i="0" u="none" strike="noStrike" cap="non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2800"/>
              <a:buNone/>
              <a:defRPr sz="1800">
                <a:solidFill>
                  <a:schemeClr val="accent1"/>
                </a:solidFill>
              </a:defRPr>
            </a:lvl2pPr>
            <a:lvl3pPr lvl="2" rtl="0">
              <a:spcBef>
                <a:spcPts val="0"/>
              </a:spcBef>
              <a:spcAft>
                <a:spcPts val="0"/>
              </a:spcAft>
              <a:buClr>
                <a:schemeClr val="accent1"/>
              </a:buClr>
              <a:buSzPts val="2800"/>
              <a:buNone/>
              <a:defRPr sz="1800">
                <a:solidFill>
                  <a:schemeClr val="accent1"/>
                </a:solidFill>
              </a:defRPr>
            </a:lvl3pPr>
            <a:lvl4pPr lvl="3" rtl="0">
              <a:spcBef>
                <a:spcPts val="0"/>
              </a:spcBef>
              <a:spcAft>
                <a:spcPts val="0"/>
              </a:spcAft>
              <a:buClr>
                <a:schemeClr val="accent1"/>
              </a:buClr>
              <a:buSzPts val="2800"/>
              <a:buNone/>
              <a:defRPr sz="1800">
                <a:solidFill>
                  <a:schemeClr val="accent1"/>
                </a:solidFill>
              </a:defRPr>
            </a:lvl4pPr>
            <a:lvl5pPr lvl="4" rtl="0">
              <a:spcBef>
                <a:spcPts val="0"/>
              </a:spcBef>
              <a:spcAft>
                <a:spcPts val="0"/>
              </a:spcAft>
              <a:buClr>
                <a:schemeClr val="accent1"/>
              </a:buClr>
              <a:buSzPts val="2800"/>
              <a:buNone/>
              <a:defRPr sz="1800">
                <a:solidFill>
                  <a:schemeClr val="accent1"/>
                </a:solidFill>
              </a:defRPr>
            </a:lvl5pPr>
            <a:lvl6pPr lvl="5" rtl="0">
              <a:spcBef>
                <a:spcPts val="0"/>
              </a:spcBef>
              <a:spcAft>
                <a:spcPts val="0"/>
              </a:spcAft>
              <a:buClr>
                <a:schemeClr val="accent1"/>
              </a:buClr>
              <a:buSzPts val="2800"/>
              <a:buNone/>
              <a:defRPr sz="1800">
                <a:solidFill>
                  <a:schemeClr val="accent1"/>
                </a:solidFill>
              </a:defRPr>
            </a:lvl6pPr>
            <a:lvl7pPr lvl="6" rtl="0">
              <a:spcBef>
                <a:spcPts val="0"/>
              </a:spcBef>
              <a:spcAft>
                <a:spcPts val="0"/>
              </a:spcAft>
              <a:buClr>
                <a:schemeClr val="accent1"/>
              </a:buClr>
              <a:buSzPts val="2800"/>
              <a:buNone/>
              <a:defRPr sz="1800">
                <a:solidFill>
                  <a:schemeClr val="accent1"/>
                </a:solidFill>
              </a:defRPr>
            </a:lvl7pPr>
            <a:lvl8pPr lvl="7" rtl="0">
              <a:spcBef>
                <a:spcPts val="0"/>
              </a:spcBef>
              <a:spcAft>
                <a:spcPts val="0"/>
              </a:spcAft>
              <a:buClr>
                <a:schemeClr val="accent1"/>
              </a:buClr>
              <a:buSzPts val="2800"/>
              <a:buNone/>
              <a:defRPr sz="1800">
                <a:solidFill>
                  <a:schemeClr val="accent1"/>
                </a:solidFill>
              </a:defRPr>
            </a:lvl8pPr>
            <a:lvl9pPr lvl="8" rtl="0">
              <a:spcBef>
                <a:spcPts val="0"/>
              </a:spcBef>
              <a:spcAft>
                <a:spcPts val="0"/>
              </a:spcAft>
              <a:buClr>
                <a:schemeClr val="accent1"/>
              </a:buClr>
              <a:buSzPts val="2800"/>
              <a:buNone/>
              <a:defRPr sz="1800">
                <a:solidFill>
                  <a:schemeClr val="accent1"/>
                </a:solidFill>
              </a:defRPr>
            </a:lvl9pPr>
          </a:lstStyle>
          <a:p>
            <a:endParaRPr/>
          </a:p>
        </p:txBody>
      </p:sp>
      <p:sp>
        <p:nvSpPr>
          <p:cNvPr id="197" name="Google Shape;197;p47"/>
          <p:cNvSpPr txBox="1">
            <a:spLocks noGrp="1"/>
          </p:cNvSpPr>
          <p:nvPr>
            <p:ph type="body" idx="1"/>
          </p:nvPr>
        </p:nvSpPr>
        <p:spPr>
          <a:xfrm>
            <a:off x="457200" y="1247539"/>
            <a:ext cx="8229600" cy="3364800"/>
          </a:xfrm>
          <a:prstGeom prst="rect">
            <a:avLst/>
          </a:prstGeom>
          <a:noFill/>
          <a:ln>
            <a:noFill/>
          </a:ln>
        </p:spPr>
        <p:txBody>
          <a:bodyPr spcFirstLastPara="1" wrap="square" lIns="91425" tIns="91425" rIns="91425" bIns="91425" anchor="t" anchorCtr="0">
            <a:normAutofit/>
          </a:bodyPr>
          <a:lstStyle>
            <a:lvl1pPr marL="457200" marR="0" lvl="0" indent="-228600" algn="l" rtl="0">
              <a:spcBef>
                <a:spcPts val="400"/>
              </a:spcBef>
              <a:spcAft>
                <a:spcPts val="0"/>
              </a:spcAft>
              <a:buClr>
                <a:srgbClr val="000000"/>
              </a:buClr>
              <a:buSzPts val="2000"/>
              <a:buFont typeface="Proxima Nova"/>
              <a:buNone/>
              <a:defRPr sz="2000" i="0" u="none" strike="noStrike" cap="none">
                <a:solidFill>
                  <a:srgbClr val="000000"/>
                </a:solidFill>
                <a:latin typeface="Proxima Nova"/>
                <a:ea typeface="Proxima Nova"/>
                <a:cs typeface="Proxima Nova"/>
                <a:sym typeface="Proxima Nova"/>
              </a:defRPr>
            </a:lvl1pPr>
            <a:lvl2pPr marL="914400" marR="0" lvl="1" indent="-342900" algn="l" rtl="0">
              <a:spcBef>
                <a:spcPts val="1200"/>
              </a:spcBef>
              <a:spcAft>
                <a:spcPts val="0"/>
              </a:spcAft>
              <a:buClr>
                <a:srgbClr val="000000"/>
              </a:buClr>
              <a:buSzPts val="1800"/>
              <a:buFont typeface="Proxima Nova"/>
              <a:buChar char="–"/>
              <a:defRPr sz="1800" i="0" u="none" strike="noStrike" cap="none">
                <a:solidFill>
                  <a:srgbClr val="000000"/>
                </a:solidFill>
                <a:latin typeface="Proxima Nova"/>
                <a:ea typeface="Proxima Nova"/>
                <a:cs typeface="Proxima Nova"/>
                <a:sym typeface="Proxima Nova"/>
              </a:defRPr>
            </a:lvl2pPr>
            <a:lvl3pPr marL="1371600" marR="0" lvl="2" indent="-330200" algn="l" rtl="0">
              <a:spcBef>
                <a:spcPts val="1200"/>
              </a:spcBef>
              <a:spcAft>
                <a:spcPts val="0"/>
              </a:spcAft>
              <a:buClr>
                <a:srgbClr val="1B75BC"/>
              </a:buClr>
              <a:buSzPts val="1600"/>
              <a:buFont typeface="Proxima Nova"/>
              <a:buChar char="•"/>
              <a:defRPr sz="1600" i="0" u="none" strike="noStrike" cap="none">
                <a:solidFill>
                  <a:srgbClr val="1B75BC"/>
                </a:solidFill>
                <a:latin typeface="Proxima Nova"/>
                <a:ea typeface="Proxima Nova"/>
                <a:cs typeface="Proxima Nova"/>
                <a:sym typeface="Proxima Nova"/>
              </a:defRPr>
            </a:lvl3pPr>
            <a:lvl4pPr marL="1828800" marR="0" lvl="3" indent="-323850" algn="l" rtl="0">
              <a:spcBef>
                <a:spcPts val="1200"/>
              </a:spcBef>
              <a:spcAft>
                <a:spcPts val="0"/>
              </a:spcAft>
              <a:buClr>
                <a:srgbClr val="1B75BC"/>
              </a:buClr>
              <a:buSzPts val="1500"/>
              <a:buFont typeface="Proxima Nova"/>
              <a:buChar char="–"/>
              <a:defRPr sz="1500" i="0" u="none" strike="noStrike" cap="none">
                <a:solidFill>
                  <a:srgbClr val="1B75BC"/>
                </a:solidFill>
                <a:latin typeface="Proxima Nova"/>
                <a:ea typeface="Proxima Nova"/>
                <a:cs typeface="Proxima Nova"/>
                <a:sym typeface="Proxima Nova"/>
              </a:defRPr>
            </a:lvl4pPr>
            <a:lvl5pPr marL="2286000" marR="0" lvl="4" indent="-323850" algn="l" rtl="0">
              <a:spcBef>
                <a:spcPts val="1200"/>
              </a:spcBef>
              <a:spcAft>
                <a:spcPts val="0"/>
              </a:spcAft>
              <a:buClr>
                <a:srgbClr val="1B75BC"/>
              </a:buClr>
              <a:buSzPts val="1500"/>
              <a:buFont typeface="Proxima Nova"/>
              <a:buChar char="»"/>
              <a:defRPr sz="1500" i="0" u="none" strike="noStrike" cap="none">
                <a:solidFill>
                  <a:srgbClr val="1B75BC"/>
                </a:solidFill>
                <a:latin typeface="Proxima Nova"/>
                <a:ea typeface="Proxima Nova"/>
                <a:cs typeface="Proxima Nova"/>
                <a:sym typeface="Proxima Nova"/>
              </a:defRPr>
            </a:lvl5pPr>
            <a:lvl6pPr marL="2743200" marR="0" lvl="5" indent="-342900" algn="l" rtl="0">
              <a:spcBef>
                <a:spcPts val="120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6pPr>
            <a:lvl7pPr marL="3200400" marR="0" lvl="6" indent="-342900" algn="l" rtl="0">
              <a:spcBef>
                <a:spcPts val="120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7pPr>
            <a:lvl8pPr marL="3657600" marR="0" lvl="7" indent="-342900" algn="l" rtl="0">
              <a:spcBef>
                <a:spcPts val="120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8pPr>
            <a:lvl9pPr marL="4114800" marR="0" lvl="8" indent="-342900" algn="l" rtl="0">
              <a:spcBef>
                <a:spcPts val="1200"/>
              </a:spcBef>
              <a:spcAft>
                <a:spcPts val="120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9pPr>
          </a:lstStyle>
          <a:p>
            <a:endParaRPr/>
          </a:p>
        </p:txBody>
      </p:sp>
      <p:sp>
        <p:nvSpPr>
          <p:cNvPr id="198" name="Google Shape;198;p47"/>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rmAutofit lnSpcReduction="20000"/>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pic>
        <p:nvPicPr>
          <p:cNvPr id="199" name="Google Shape;199;p47" descr="GA4GH-Logo-2.png"/>
          <p:cNvPicPr preferRelativeResize="0"/>
          <p:nvPr/>
        </p:nvPicPr>
        <p:blipFill rotWithShape="1">
          <a:blip r:embed="rId2">
            <a:alphaModFix/>
          </a:blip>
          <a:srcRect/>
          <a:stretch/>
        </p:blipFill>
        <p:spPr>
          <a:xfrm>
            <a:off x="6621779" y="324928"/>
            <a:ext cx="2025524" cy="495299"/>
          </a:xfrm>
          <a:prstGeom prst="rect">
            <a:avLst/>
          </a:prstGeom>
          <a:noFill/>
          <a:ln>
            <a:noFill/>
          </a:ln>
        </p:spPr>
      </p:pic>
      <p:cxnSp>
        <p:nvCxnSpPr>
          <p:cNvPr id="200" name="Google Shape;200;p47"/>
          <p:cNvCxnSpPr/>
          <p:nvPr/>
        </p:nvCxnSpPr>
        <p:spPr>
          <a:xfrm>
            <a:off x="457200" y="867042"/>
            <a:ext cx="57150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201"/>
        <p:cNvGrpSpPr/>
        <p:nvPr/>
      </p:nvGrpSpPr>
      <p:grpSpPr>
        <a:xfrm>
          <a:off x="0" y="0"/>
          <a:ext cx="0" cy="0"/>
          <a:chOff x="0" y="0"/>
          <a:chExt cx="0" cy="0"/>
        </a:xfrm>
      </p:grpSpPr>
      <p:sp>
        <p:nvSpPr>
          <p:cNvPr id="202" name="Google Shape;202;p48"/>
          <p:cNvSpPr txBox="1">
            <a:spLocks noGrp="1"/>
          </p:cNvSpPr>
          <p:nvPr>
            <p:ph type="title"/>
          </p:nvPr>
        </p:nvSpPr>
        <p:spPr>
          <a:xfrm>
            <a:off x="400050" y="102394"/>
            <a:ext cx="7886700" cy="9018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2"/>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3" name="Google Shape;203;p48"/>
          <p:cNvSpPr txBox="1">
            <a:spLocks noGrp="1"/>
          </p:cNvSpPr>
          <p:nvPr>
            <p:ph type="body" idx="1"/>
          </p:nvPr>
        </p:nvSpPr>
        <p:spPr>
          <a:xfrm>
            <a:off x="552450" y="1157896"/>
            <a:ext cx="7886700" cy="3085200"/>
          </a:xfrm>
          <a:prstGeom prst="rect">
            <a:avLst/>
          </a:prstGeom>
          <a:noFill/>
          <a:ln>
            <a:noFill/>
          </a:ln>
        </p:spPr>
        <p:txBody>
          <a:bodyPr spcFirstLastPara="1" wrap="square" lIns="68575" tIns="34275" rIns="68575" bIns="34275" anchor="t" anchorCtr="0">
            <a:normAutofit/>
          </a:bodyPr>
          <a:lstStyle>
            <a:lvl1pPr marL="457200" lvl="0" indent="-317500" algn="l" rtl="0">
              <a:lnSpc>
                <a:spcPct val="95000"/>
              </a:lnSpc>
              <a:spcBef>
                <a:spcPts val="800"/>
              </a:spcBef>
              <a:spcAft>
                <a:spcPts val="0"/>
              </a:spcAft>
              <a:buSzPts val="1400"/>
              <a:buChar char="●"/>
              <a:defRPr/>
            </a:lvl1pPr>
            <a:lvl2pPr marL="914400" lvl="1" indent="-317500" algn="l" rtl="0">
              <a:lnSpc>
                <a:spcPct val="95000"/>
              </a:lnSpc>
              <a:spcBef>
                <a:spcPts val="1200"/>
              </a:spcBef>
              <a:spcAft>
                <a:spcPts val="0"/>
              </a:spcAft>
              <a:buSzPts val="1400"/>
              <a:buChar char="○"/>
              <a:defRPr/>
            </a:lvl2pPr>
            <a:lvl3pPr marL="1371600" lvl="2" indent="-317500" algn="l" rtl="0">
              <a:lnSpc>
                <a:spcPct val="95000"/>
              </a:lnSpc>
              <a:spcBef>
                <a:spcPts val="1200"/>
              </a:spcBef>
              <a:spcAft>
                <a:spcPts val="0"/>
              </a:spcAft>
              <a:buSzPts val="1400"/>
              <a:buChar char="■"/>
              <a:defRPr/>
            </a:lvl3pPr>
            <a:lvl4pPr marL="1828800" lvl="3" indent="-317500" algn="l" rtl="0">
              <a:lnSpc>
                <a:spcPct val="95000"/>
              </a:lnSpc>
              <a:spcBef>
                <a:spcPts val="1200"/>
              </a:spcBef>
              <a:spcAft>
                <a:spcPts val="0"/>
              </a:spcAft>
              <a:buSzPts val="1400"/>
              <a:buChar char="●"/>
              <a:defRPr/>
            </a:lvl4pPr>
            <a:lvl5pPr marL="2286000" lvl="4" indent="-317500" algn="l" rtl="0">
              <a:lnSpc>
                <a:spcPct val="95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204" name="Google Shape;204;p48"/>
          <p:cNvSpPr txBox="1">
            <a:spLocks noGrp="1"/>
          </p:cNvSpPr>
          <p:nvPr>
            <p:ph type="sldNum" idx="12"/>
          </p:nvPr>
        </p:nvSpPr>
        <p:spPr>
          <a:xfrm>
            <a:off x="242429" y="4828808"/>
            <a:ext cx="478500" cy="273900"/>
          </a:xfrm>
          <a:prstGeom prst="rect">
            <a:avLst/>
          </a:prstGeom>
          <a:noFill/>
          <a:ln>
            <a:noFill/>
          </a:ln>
        </p:spPr>
        <p:txBody>
          <a:bodyPr spcFirstLastPara="1" wrap="square" lIns="68575" tIns="34275" rIns="68575" bIns="34275" anchor="ctr" anchorCtr="0">
            <a:norm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no footer">
  <p:cSld name="Blank Slide">
    <p:spTree>
      <p:nvGrpSpPr>
        <p:cNvPr id="1" name="Shape 205"/>
        <p:cNvGrpSpPr/>
        <p:nvPr/>
      </p:nvGrpSpPr>
      <p:grpSpPr>
        <a:xfrm>
          <a:off x="0" y="0"/>
          <a:ext cx="0" cy="0"/>
          <a:chOff x="0" y="0"/>
          <a:chExt cx="0" cy="0"/>
        </a:xfrm>
      </p:grpSpPr>
      <p:sp>
        <p:nvSpPr>
          <p:cNvPr id="206" name="Google Shape;206;p49"/>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rmAutofit lnSpcReduction="20000"/>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207" name="Google Shape;207;p49"/>
          <p:cNvSpPr/>
          <p:nvPr/>
        </p:nvSpPr>
        <p:spPr>
          <a:xfrm>
            <a:off x="0" y="3664775"/>
            <a:ext cx="9072300" cy="147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 Column Content Slide - Header">
  <p:cSld name="2 Column Content Slide - Header">
    <p:spTree>
      <p:nvGrpSpPr>
        <p:cNvPr id="1" name="Shape 208"/>
        <p:cNvGrpSpPr/>
        <p:nvPr/>
      </p:nvGrpSpPr>
      <p:grpSpPr>
        <a:xfrm>
          <a:off x="0" y="0"/>
          <a:ext cx="0" cy="0"/>
          <a:chOff x="0" y="0"/>
          <a:chExt cx="0" cy="0"/>
        </a:xfrm>
      </p:grpSpPr>
      <p:sp>
        <p:nvSpPr>
          <p:cNvPr id="209" name="Google Shape;209;p50"/>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rmAutofit lnSpcReduction="20000"/>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210" name="Google Shape;210;p50"/>
          <p:cNvSpPr txBox="1">
            <a:spLocks noGrp="1"/>
          </p:cNvSpPr>
          <p:nvPr>
            <p:ph type="body" idx="1"/>
          </p:nvPr>
        </p:nvSpPr>
        <p:spPr>
          <a:xfrm>
            <a:off x="457200" y="1505050"/>
            <a:ext cx="4038600" cy="3219300"/>
          </a:xfrm>
          <a:prstGeom prst="rect">
            <a:avLst/>
          </a:prstGeom>
          <a:noFill/>
          <a:ln>
            <a:noFill/>
          </a:ln>
        </p:spPr>
        <p:txBody>
          <a:bodyPr spcFirstLastPara="1" wrap="square" lIns="91425" tIns="91425" rIns="91425" bIns="91425" anchor="t" anchorCtr="0">
            <a:normAutofit/>
          </a:bodyPr>
          <a:lstStyle>
            <a:lvl1pPr marL="457200" marR="0" lvl="0" indent="-228600" algn="l" rtl="0">
              <a:spcBef>
                <a:spcPts val="400"/>
              </a:spcBef>
              <a:spcAft>
                <a:spcPts val="0"/>
              </a:spcAft>
              <a:buClr>
                <a:srgbClr val="000000"/>
              </a:buClr>
              <a:buSzPts val="2000"/>
              <a:buFont typeface="Arial"/>
              <a:buNone/>
              <a:defRPr sz="2000" b="0" i="0" u="none" strike="noStrike" cap="none">
                <a:solidFill>
                  <a:srgbClr val="000000"/>
                </a:solidFill>
                <a:latin typeface="Calibri"/>
                <a:ea typeface="Calibri"/>
                <a:cs typeface="Calibri"/>
                <a:sym typeface="Calibri"/>
              </a:defRPr>
            </a:lvl1pPr>
            <a:lvl2pPr marL="914400" marR="0" lvl="1" indent="-342900" algn="l" rtl="0">
              <a:spcBef>
                <a:spcPts val="12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2pPr>
            <a:lvl3pPr marL="1371600" marR="0" lvl="2" indent="-336550" algn="l" rtl="0">
              <a:spcBef>
                <a:spcPts val="1200"/>
              </a:spcBef>
              <a:spcAft>
                <a:spcPts val="0"/>
              </a:spcAft>
              <a:buClr>
                <a:srgbClr val="000000"/>
              </a:buClr>
              <a:buSzPts val="1700"/>
              <a:buFont typeface="Arial"/>
              <a:buChar char="•"/>
              <a:defRPr sz="1700" b="0" i="0" u="none" strike="noStrike" cap="none">
                <a:solidFill>
                  <a:srgbClr val="000000"/>
                </a:solidFill>
                <a:latin typeface="Calibri"/>
                <a:ea typeface="Calibri"/>
                <a:cs typeface="Calibri"/>
                <a:sym typeface="Calibri"/>
              </a:defRPr>
            </a:lvl3pPr>
            <a:lvl4pPr marL="1828800" marR="0" lvl="3" indent="-330200" algn="l" rtl="0">
              <a:spcBef>
                <a:spcPts val="1200"/>
              </a:spcBef>
              <a:spcAft>
                <a:spcPts val="0"/>
              </a:spcAft>
              <a:buClr>
                <a:srgbClr val="000000"/>
              </a:buClr>
              <a:buSzPts val="1600"/>
              <a:buFont typeface="Arial"/>
              <a:buChar char="–"/>
              <a:defRPr sz="1600" b="0" i="0" u="none" strike="noStrike" cap="none">
                <a:solidFill>
                  <a:srgbClr val="000000"/>
                </a:solidFill>
                <a:latin typeface="Calibri"/>
                <a:ea typeface="Calibri"/>
                <a:cs typeface="Calibri"/>
                <a:sym typeface="Calibri"/>
              </a:defRPr>
            </a:lvl4pPr>
            <a:lvl5pPr marL="2286000" marR="0" lvl="4" indent="-323850" algn="l" rtl="0">
              <a:spcBef>
                <a:spcPts val="1200"/>
              </a:spcBef>
              <a:spcAft>
                <a:spcPts val="0"/>
              </a:spcAft>
              <a:buClr>
                <a:srgbClr val="000000"/>
              </a:buClr>
              <a:buSzPts val="1500"/>
              <a:buFont typeface="Arial"/>
              <a:buChar char="»"/>
              <a:defRPr sz="1500" b="0" i="0" u="none" strike="noStrike" cap="none">
                <a:solidFill>
                  <a:srgbClr val="000000"/>
                </a:solidFill>
                <a:latin typeface="Calibri"/>
                <a:ea typeface="Calibri"/>
                <a:cs typeface="Calibri"/>
                <a:sym typeface="Calibri"/>
              </a:defRPr>
            </a:lvl5pPr>
            <a:lvl6pPr marL="2743200" marR="0" lvl="5" indent="-342900" algn="l" rtl="0">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1200"/>
              </a:spcBef>
              <a:spcAft>
                <a:spcPts val="120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1" name="Google Shape;211;p50"/>
          <p:cNvSpPr txBox="1">
            <a:spLocks noGrp="1"/>
          </p:cNvSpPr>
          <p:nvPr>
            <p:ph type="body" idx="2"/>
          </p:nvPr>
        </p:nvSpPr>
        <p:spPr>
          <a:xfrm>
            <a:off x="4648200" y="1505053"/>
            <a:ext cx="4038600" cy="3219300"/>
          </a:xfrm>
          <a:prstGeom prst="rect">
            <a:avLst/>
          </a:prstGeom>
          <a:noFill/>
          <a:ln>
            <a:noFill/>
          </a:ln>
        </p:spPr>
        <p:txBody>
          <a:bodyPr spcFirstLastPara="1" wrap="square" lIns="91425" tIns="91425" rIns="91425" bIns="91425" anchor="t" anchorCtr="0">
            <a:normAutofit/>
          </a:bodyPr>
          <a:lstStyle>
            <a:lvl1pPr marL="457200" marR="0" lvl="0" indent="-228600" algn="l" rtl="0">
              <a:spcBef>
                <a:spcPts val="400"/>
              </a:spcBef>
              <a:spcAft>
                <a:spcPts val="0"/>
              </a:spcAft>
              <a:buClr>
                <a:srgbClr val="000000"/>
              </a:buClr>
              <a:buSzPts val="2000"/>
              <a:buFont typeface="Arial"/>
              <a:buNone/>
              <a:defRPr sz="2000" b="0" i="0" u="none" strike="noStrike" cap="none">
                <a:solidFill>
                  <a:srgbClr val="000000"/>
                </a:solidFill>
                <a:latin typeface="Calibri"/>
                <a:ea typeface="Calibri"/>
                <a:cs typeface="Calibri"/>
                <a:sym typeface="Calibri"/>
              </a:defRPr>
            </a:lvl1pPr>
            <a:lvl2pPr marL="914400" marR="0" lvl="1" indent="-381000" algn="l" rtl="0">
              <a:spcBef>
                <a:spcPts val="12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12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1200"/>
              </a:spcBef>
              <a:spcAft>
                <a:spcPts val="120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2" name="Google Shape;212;p50"/>
          <p:cNvSpPr txBox="1">
            <a:spLocks noGrp="1"/>
          </p:cNvSpPr>
          <p:nvPr>
            <p:ph type="body" idx="3"/>
          </p:nvPr>
        </p:nvSpPr>
        <p:spPr>
          <a:xfrm>
            <a:off x="457201" y="1064024"/>
            <a:ext cx="4038600" cy="362100"/>
          </a:xfrm>
          <a:prstGeom prst="rect">
            <a:avLst/>
          </a:prstGeom>
          <a:noFill/>
          <a:ln>
            <a:noFill/>
          </a:ln>
        </p:spPr>
        <p:txBody>
          <a:bodyPr spcFirstLastPara="1" wrap="square" lIns="91425" tIns="91425" rIns="91425" bIns="91425" anchor="t" anchorCtr="0">
            <a:normAutofit/>
          </a:bodyPr>
          <a:lstStyle>
            <a:lvl1pPr marL="457200" marR="0" lvl="0" indent="-228600" algn="l" rtl="0">
              <a:spcBef>
                <a:spcPts val="420"/>
              </a:spcBef>
              <a:spcAft>
                <a:spcPts val="0"/>
              </a:spcAft>
              <a:buClr>
                <a:schemeClr val="dk1"/>
              </a:buClr>
              <a:buSzPts val="2100"/>
              <a:buFont typeface="Proxima Nova"/>
              <a:buNone/>
              <a:defRPr sz="2100" b="1" i="0" u="none" strike="noStrike" cap="none">
                <a:solidFill>
                  <a:schemeClr val="dk1"/>
                </a:solidFill>
                <a:latin typeface="Proxima Nova"/>
                <a:ea typeface="Proxima Nova"/>
                <a:cs typeface="Proxima Nova"/>
                <a:sym typeface="Proxima Nova"/>
              </a:defRPr>
            </a:lvl1pPr>
            <a:lvl2pPr marL="914400" marR="0" lvl="1" indent="-406400" algn="l" rtl="0">
              <a:spcBef>
                <a:spcPts val="12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12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200"/>
              </a:spcBef>
              <a:spcAft>
                <a:spcPts val="12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3" name="Google Shape;213;p50"/>
          <p:cNvSpPr txBox="1">
            <a:spLocks noGrp="1"/>
          </p:cNvSpPr>
          <p:nvPr>
            <p:ph type="body" idx="4"/>
          </p:nvPr>
        </p:nvSpPr>
        <p:spPr>
          <a:xfrm>
            <a:off x="4648200" y="1064024"/>
            <a:ext cx="4038600" cy="362100"/>
          </a:xfrm>
          <a:prstGeom prst="rect">
            <a:avLst/>
          </a:prstGeom>
          <a:noFill/>
          <a:ln>
            <a:noFill/>
          </a:ln>
        </p:spPr>
        <p:txBody>
          <a:bodyPr spcFirstLastPara="1" wrap="square" lIns="91425" tIns="91425" rIns="91425" bIns="91425" anchor="t" anchorCtr="0">
            <a:normAutofit/>
          </a:bodyPr>
          <a:lstStyle>
            <a:lvl1pPr marL="457200" marR="0" lvl="0" indent="-228600" algn="l" rtl="0">
              <a:spcBef>
                <a:spcPts val="420"/>
              </a:spcBef>
              <a:spcAft>
                <a:spcPts val="0"/>
              </a:spcAft>
              <a:buClr>
                <a:schemeClr val="dk1"/>
              </a:buClr>
              <a:buSzPts val="2100"/>
              <a:buFont typeface="Proxima Nova"/>
              <a:buNone/>
              <a:defRPr sz="2100" b="1" i="0" u="none" strike="noStrike" cap="none">
                <a:solidFill>
                  <a:schemeClr val="dk1"/>
                </a:solidFill>
                <a:latin typeface="Proxima Nova"/>
                <a:ea typeface="Proxima Nova"/>
                <a:cs typeface="Proxima Nova"/>
                <a:sym typeface="Proxima Nova"/>
              </a:defRPr>
            </a:lvl1pPr>
            <a:lvl2pPr marL="914400" marR="0" lvl="1" indent="-406400" algn="l" rtl="0">
              <a:spcBef>
                <a:spcPts val="1200"/>
              </a:spcBef>
              <a:spcAft>
                <a:spcPts val="0"/>
              </a:spcAft>
              <a:buClr>
                <a:schemeClr val="dk1"/>
              </a:buClr>
              <a:buSzPts val="2800"/>
              <a:buFont typeface="Proxima Nova"/>
              <a:buChar char="–"/>
              <a:defRPr sz="2800" i="0" u="none" strike="noStrike" cap="none">
                <a:solidFill>
                  <a:schemeClr val="dk1"/>
                </a:solidFill>
                <a:latin typeface="Proxima Nova"/>
                <a:ea typeface="Proxima Nova"/>
                <a:cs typeface="Proxima Nova"/>
                <a:sym typeface="Proxima Nova"/>
              </a:defRPr>
            </a:lvl2pPr>
            <a:lvl3pPr marL="1371600" marR="0" lvl="2" indent="-381000" algn="l" rtl="0">
              <a:spcBef>
                <a:spcPts val="1200"/>
              </a:spcBef>
              <a:spcAft>
                <a:spcPts val="0"/>
              </a:spcAft>
              <a:buClr>
                <a:schemeClr val="dk1"/>
              </a:buClr>
              <a:buSzPts val="2400"/>
              <a:buFont typeface="Proxima Nova"/>
              <a:buChar char="•"/>
              <a:defRPr sz="2400" i="0" u="none" strike="noStrike" cap="none">
                <a:solidFill>
                  <a:schemeClr val="dk1"/>
                </a:solidFill>
                <a:latin typeface="Proxima Nova"/>
                <a:ea typeface="Proxima Nova"/>
                <a:cs typeface="Proxima Nova"/>
                <a:sym typeface="Proxima Nova"/>
              </a:defRPr>
            </a:lvl3pPr>
            <a:lvl4pPr marL="1828800" marR="0" lvl="3" indent="-355600" algn="l" rtl="0">
              <a:spcBef>
                <a:spcPts val="12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4pPr>
            <a:lvl5pPr marL="2286000" marR="0" lvl="4" indent="-355600" algn="l" rtl="0">
              <a:spcBef>
                <a:spcPts val="12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5pPr>
            <a:lvl6pPr marL="2743200" marR="0" lvl="5" indent="-355600" algn="l" rtl="0">
              <a:spcBef>
                <a:spcPts val="12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6pPr>
            <a:lvl7pPr marL="3200400" marR="0" lvl="6" indent="-355600" algn="l" rtl="0">
              <a:spcBef>
                <a:spcPts val="12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7pPr>
            <a:lvl8pPr marL="3657600" marR="0" lvl="7" indent="-355600" algn="l" rtl="0">
              <a:spcBef>
                <a:spcPts val="12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8pPr>
            <a:lvl9pPr marL="4114800" marR="0" lvl="8" indent="-355600" algn="l" rtl="0">
              <a:spcBef>
                <a:spcPts val="1200"/>
              </a:spcBef>
              <a:spcAft>
                <a:spcPts val="120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9pPr>
          </a:lstStyle>
          <a:p>
            <a:endParaRPr/>
          </a:p>
        </p:txBody>
      </p:sp>
      <p:sp>
        <p:nvSpPr>
          <p:cNvPr id="214" name="Google Shape;214;p50"/>
          <p:cNvSpPr txBox="1">
            <a:spLocks noGrp="1"/>
          </p:cNvSpPr>
          <p:nvPr>
            <p:ph type="title"/>
          </p:nvPr>
        </p:nvSpPr>
        <p:spPr>
          <a:xfrm>
            <a:off x="381000" y="365892"/>
            <a:ext cx="5518200" cy="392700"/>
          </a:xfrm>
          <a:prstGeom prst="rect">
            <a:avLst/>
          </a:prstGeom>
          <a:noFill/>
          <a:ln>
            <a:noFill/>
          </a:ln>
        </p:spPr>
        <p:txBody>
          <a:bodyPr spcFirstLastPara="1" wrap="square" lIns="91425" tIns="91425" rIns="91425" bIns="91425" anchor="ctr" anchorCtr="0">
            <a:normAutofit/>
          </a:bodyPr>
          <a:lstStyle>
            <a:lvl1pPr marR="0" lvl="0" algn="l" rtl="0">
              <a:spcBef>
                <a:spcPts val="0"/>
              </a:spcBef>
              <a:spcAft>
                <a:spcPts val="0"/>
              </a:spcAft>
              <a:buClr>
                <a:schemeClr val="accent1"/>
              </a:buClr>
              <a:buSzPts val="2200"/>
              <a:buFont typeface="Proxima Nova"/>
              <a:buNone/>
              <a:defRPr sz="2200" b="1" i="0" u="none" strike="noStrike" cap="non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2800"/>
              <a:buNone/>
              <a:defRPr sz="1800">
                <a:solidFill>
                  <a:schemeClr val="accent1"/>
                </a:solidFill>
              </a:defRPr>
            </a:lvl2pPr>
            <a:lvl3pPr lvl="2" rtl="0">
              <a:spcBef>
                <a:spcPts val="0"/>
              </a:spcBef>
              <a:spcAft>
                <a:spcPts val="0"/>
              </a:spcAft>
              <a:buClr>
                <a:schemeClr val="accent1"/>
              </a:buClr>
              <a:buSzPts val="2800"/>
              <a:buNone/>
              <a:defRPr sz="1800">
                <a:solidFill>
                  <a:schemeClr val="accent1"/>
                </a:solidFill>
              </a:defRPr>
            </a:lvl3pPr>
            <a:lvl4pPr lvl="3" rtl="0">
              <a:spcBef>
                <a:spcPts val="0"/>
              </a:spcBef>
              <a:spcAft>
                <a:spcPts val="0"/>
              </a:spcAft>
              <a:buClr>
                <a:schemeClr val="accent1"/>
              </a:buClr>
              <a:buSzPts val="2800"/>
              <a:buNone/>
              <a:defRPr sz="1800">
                <a:solidFill>
                  <a:schemeClr val="accent1"/>
                </a:solidFill>
              </a:defRPr>
            </a:lvl4pPr>
            <a:lvl5pPr lvl="4" rtl="0">
              <a:spcBef>
                <a:spcPts val="0"/>
              </a:spcBef>
              <a:spcAft>
                <a:spcPts val="0"/>
              </a:spcAft>
              <a:buClr>
                <a:schemeClr val="accent1"/>
              </a:buClr>
              <a:buSzPts val="2800"/>
              <a:buNone/>
              <a:defRPr sz="1800">
                <a:solidFill>
                  <a:schemeClr val="accent1"/>
                </a:solidFill>
              </a:defRPr>
            </a:lvl5pPr>
            <a:lvl6pPr lvl="5" rtl="0">
              <a:spcBef>
                <a:spcPts val="0"/>
              </a:spcBef>
              <a:spcAft>
                <a:spcPts val="0"/>
              </a:spcAft>
              <a:buClr>
                <a:schemeClr val="accent1"/>
              </a:buClr>
              <a:buSzPts val="2800"/>
              <a:buNone/>
              <a:defRPr sz="1800">
                <a:solidFill>
                  <a:schemeClr val="accent1"/>
                </a:solidFill>
              </a:defRPr>
            </a:lvl6pPr>
            <a:lvl7pPr lvl="6" rtl="0">
              <a:spcBef>
                <a:spcPts val="0"/>
              </a:spcBef>
              <a:spcAft>
                <a:spcPts val="0"/>
              </a:spcAft>
              <a:buClr>
                <a:schemeClr val="accent1"/>
              </a:buClr>
              <a:buSzPts val="2800"/>
              <a:buNone/>
              <a:defRPr sz="1800">
                <a:solidFill>
                  <a:schemeClr val="accent1"/>
                </a:solidFill>
              </a:defRPr>
            </a:lvl7pPr>
            <a:lvl8pPr lvl="7" rtl="0">
              <a:spcBef>
                <a:spcPts val="0"/>
              </a:spcBef>
              <a:spcAft>
                <a:spcPts val="0"/>
              </a:spcAft>
              <a:buClr>
                <a:schemeClr val="accent1"/>
              </a:buClr>
              <a:buSzPts val="2800"/>
              <a:buNone/>
              <a:defRPr sz="1800">
                <a:solidFill>
                  <a:schemeClr val="accent1"/>
                </a:solidFill>
              </a:defRPr>
            </a:lvl8pPr>
            <a:lvl9pPr lvl="8" rtl="0">
              <a:spcBef>
                <a:spcPts val="0"/>
              </a:spcBef>
              <a:spcAft>
                <a:spcPts val="0"/>
              </a:spcAft>
              <a:buClr>
                <a:schemeClr val="accent1"/>
              </a:buClr>
              <a:buSzPts val="2800"/>
              <a:buNone/>
              <a:defRPr sz="1800">
                <a:solidFill>
                  <a:schemeClr val="accent1"/>
                </a:solidFill>
              </a:defRPr>
            </a:lvl9pPr>
          </a:lstStyle>
          <a:p>
            <a:endParaRPr/>
          </a:p>
        </p:txBody>
      </p:sp>
      <p:cxnSp>
        <p:nvCxnSpPr>
          <p:cNvPr id="215" name="Google Shape;215;p50"/>
          <p:cNvCxnSpPr/>
          <p:nvPr/>
        </p:nvCxnSpPr>
        <p:spPr>
          <a:xfrm>
            <a:off x="457200" y="867042"/>
            <a:ext cx="5715000" cy="0"/>
          </a:xfrm>
          <a:prstGeom prst="straightConnector1">
            <a:avLst/>
          </a:prstGeom>
          <a:noFill/>
          <a:ln w="19050" cap="flat" cmpd="sng">
            <a:solidFill>
              <a:schemeClr val="accent1"/>
            </a:solidFill>
            <a:prstDash val="solid"/>
            <a:round/>
            <a:headEnd type="none" w="med" len="med"/>
            <a:tailEnd type="none" w="med" len="med"/>
          </a:ln>
        </p:spPr>
      </p:cxnSp>
      <p:pic>
        <p:nvPicPr>
          <p:cNvPr id="216" name="Google Shape;216;p50" descr="GA4GH-Logo-2.png"/>
          <p:cNvPicPr preferRelativeResize="0"/>
          <p:nvPr/>
        </p:nvPicPr>
        <p:blipFill rotWithShape="1">
          <a:blip r:embed="rId2">
            <a:alphaModFix/>
          </a:blip>
          <a:srcRect/>
          <a:stretch/>
        </p:blipFill>
        <p:spPr>
          <a:xfrm>
            <a:off x="6621779" y="324928"/>
            <a:ext cx="2025524" cy="495299"/>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ver 1">
  <p:cSld name="Cover 1">
    <p:spTree>
      <p:nvGrpSpPr>
        <p:cNvPr id="1" name="Shape 224"/>
        <p:cNvGrpSpPr/>
        <p:nvPr/>
      </p:nvGrpSpPr>
      <p:grpSpPr>
        <a:xfrm>
          <a:off x="0" y="0"/>
          <a:ext cx="0" cy="0"/>
          <a:chOff x="0" y="0"/>
          <a:chExt cx="0" cy="0"/>
        </a:xfrm>
      </p:grpSpPr>
      <p:sp>
        <p:nvSpPr>
          <p:cNvPr id="225" name="Google Shape;225;p52"/>
          <p:cNvSpPr/>
          <p:nvPr/>
        </p:nvSpPr>
        <p:spPr>
          <a:xfrm>
            <a:off x="0" y="4820249"/>
            <a:ext cx="9150300" cy="333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26" name="Google Shape;226;p52" descr="watermark.png"/>
          <p:cNvPicPr preferRelativeResize="0"/>
          <p:nvPr/>
        </p:nvPicPr>
        <p:blipFill rotWithShape="1">
          <a:blip r:embed="rId2">
            <a:alphaModFix/>
          </a:blip>
          <a:srcRect/>
          <a:stretch/>
        </p:blipFill>
        <p:spPr>
          <a:xfrm>
            <a:off x="5706140" y="2007209"/>
            <a:ext cx="3437860" cy="3146416"/>
          </a:xfrm>
          <a:prstGeom prst="rect">
            <a:avLst/>
          </a:prstGeom>
          <a:noFill/>
          <a:ln>
            <a:noFill/>
          </a:ln>
        </p:spPr>
      </p:pic>
      <p:pic>
        <p:nvPicPr>
          <p:cNvPr id="227" name="Google Shape;227;p52" descr="GA4GH-Logo.png"/>
          <p:cNvPicPr preferRelativeResize="0"/>
          <p:nvPr/>
        </p:nvPicPr>
        <p:blipFill rotWithShape="1">
          <a:blip r:embed="rId3">
            <a:alphaModFix/>
          </a:blip>
          <a:srcRect/>
          <a:stretch/>
        </p:blipFill>
        <p:spPr>
          <a:xfrm>
            <a:off x="912573" y="1043914"/>
            <a:ext cx="4415519" cy="130198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tent Slide - Header">
  <p:cSld name="Content Slide - Header">
    <p:spTree>
      <p:nvGrpSpPr>
        <p:cNvPr id="1" name="Shape 228"/>
        <p:cNvGrpSpPr/>
        <p:nvPr/>
      </p:nvGrpSpPr>
      <p:grpSpPr>
        <a:xfrm>
          <a:off x="0" y="0"/>
          <a:ext cx="0" cy="0"/>
          <a:chOff x="0" y="0"/>
          <a:chExt cx="0" cy="0"/>
        </a:xfrm>
      </p:grpSpPr>
      <p:sp>
        <p:nvSpPr>
          <p:cNvPr id="229" name="Google Shape;229;p53"/>
          <p:cNvSpPr txBox="1">
            <a:spLocks noGrp="1"/>
          </p:cNvSpPr>
          <p:nvPr>
            <p:ph type="title"/>
          </p:nvPr>
        </p:nvSpPr>
        <p:spPr>
          <a:xfrm>
            <a:off x="381000" y="365892"/>
            <a:ext cx="5518200" cy="3927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accent1"/>
              </a:buClr>
              <a:buSzPts val="2200"/>
              <a:buFont typeface="Proxima Nova"/>
              <a:buNone/>
              <a:defRPr sz="2200" b="1" i="0" u="none" strike="noStrike" cap="non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400"/>
              <a:buNone/>
              <a:defRPr sz="1800">
                <a:solidFill>
                  <a:schemeClr val="accent1"/>
                </a:solidFill>
              </a:defRPr>
            </a:lvl2pPr>
            <a:lvl3pPr lvl="2" rtl="0">
              <a:spcBef>
                <a:spcPts val="0"/>
              </a:spcBef>
              <a:spcAft>
                <a:spcPts val="0"/>
              </a:spcAft>
              <a:buClr>
                <a:schemeClr val="accent1"/>
              </a:buClr>
              <a:buSzPts val="1400"/>
              <a:buNone/>
              <a:defRPr sz="1800">
                <a:solidFill>
                  <a:schemeClr val="accent1"/>
                </a:solidFill>
              </a:defRPr>
            </a:lvl3pPr>
            <a:lvl4pPr lvl="3" rtl="0">
              <a:spcBef>
                <a:spcPts val="0"/>
              </a:spcBef>
              <a:spcAft>
                <a:spcPts val="0"/>
              </a:spcAft>
              <a:buClr>
                <a:schemeClr val="accent1"/>
              </a:buClr>
              <a:buSzPts val="1400"/>
              <a:buNone/>
              <a:defRPr sz="1800">
                <a:solidFill>
                  <a:schemeClr val="accent1"/>
                </a:solidFill>
              </a:defRPr>
            </a:lvl4pPr>
            <a:lvl5pPr lvl="4" rtl="0">
              <a:spcBef>
                <a:spcPts val="0"/>
              </a:spcBef>
              <a:spcAft>
                <a:spcPts val="0"/>
              </a:spcAft>
              <a:buClr>
                <a:schemeClr val="accent1"/>
              </a:buClr>
              <a:buSzPts val="1400"/>
              <a:buNone/>
              <a:defRPr sz="1800">
                <a:solidFill>
                  <a:schemeClr val="accent1"/>
                </a:solidFill>
              </a:defRPr>
            </a:lvl5pPr>
            <a:lvl6pPr lvl="5" rtl="0">
              <a:spcBef>
                <a:spcPts val="0"/>
              </a:spcBef>
              <a:spcAft>
                <a:spcPts val="0"/>
              </a:spcAft>
              <a:buClr>
                <a:schemeClr val="accent1"/>
              </a:buClr>
              <a:buSzPts val="1400"/>
              <a:buNone/>
              <a:defRPr sz="1800">
                <a:solidFill>
                  <a:schemeClr val="accent1"/>
                </a:solidFill>
              </a:defRPr>
            </a:lvl6pPr>
            <a:lvl7pPr lvl="6" rtl="0">
              <a:spcBef>
                <a:spcPts val="0"/>
              </a:spcBef>
              <a:spcAft>
                <a:spcPts val="0"/>
              </a:spcAft>
              <a:buClr>
                <a:schemeClr val="accent1"/>
              </a:buClr>
              <a:buSzPts val="1400"/>
              <a:buNone/>
              <a:defRPr sz="1800">
                <a:solidFill>
                  <a:schemeClr val="accent1"/>
                </a:solidFill>
              </a:defRPr>
            </a:lvl7pPr>
            <a:lvl8pPr lvl="7" rtl="0">
              <a:spcBef>
                <a:spcPts val="0"/>
              </a:spcBef>
              <a:spcAft>
                <a:spcPts val="0"/>
              </a:spcAft>
              <a:buClr>
                <a:schemeClr val="accent1"/>
              </a:buClr>
              <a:buSzPts val="1400"/>
              <a:buNone/>
              <a:defRPr sz="1800">
                <a:solidFill>
                  <a:schemeClr val="accent1"/>
                </a:solidFill>
              </a:defRPr>
            </a:lvl8pPr>
            <a:lvl9pPr lvl="8" rtl="0">
              <a:spcBef>
                <a:spcPts val="0"/>
              </a:spcBef>
              <a:spcAft>
                <a:spcPts val="0"/>
              </a:spcAft>
              <a:buClr>
                <a:schemeClr val="accent1"/>
              </a:buClr>
              <a:buSzPts val="1400"/>
              <a:buNone/>
              <a:defRPr sz="1800">
                <a:solidFill>
                  <a:schemeClr val="accent1"/>
                </a:solidFill>
              </a:defRPr>
            </a:lvl9pPr>
          </a:lstStyle>
          <a:p>
            <a:endParaRPr/>
          </a:p>
        </p:txBody>
      </p:sp>
      <p:sp>
        <p:nvSpPr>
          <p:cNvPr id="230" name="Google Shape;230;p53"/>
          <p:cNvSpPr txBox="1">
            <a:spLocks noGrp="1"/>
          </p:cNvSpPr>
          <p:nvPr>
            <p:ph type="body" idx="1"/>
          </p:nvPr>
        </p:nvSpPr>
        <p:spPr>
          <a:xfrm>
            <a:off x="457200" y="1247539"/>
            <a:ext cx="8229600" cy="336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rgbClr val="000000"/>
              </a:buClr>
              <a:buSzPts val="2000"/>
              <a:buFont typeface="Proxima Nova"/>
              <a:buNone/>
              <a:defRPr sz="2000" i="0" u="none" strike="noStrike" cap="none">
                <a:solidFill>
                  <a:srgbClr val="000000"/>
                </a:solidFill>
                <a:latin typeface="Proxima Nova"/>
                <a:ea typeface="Proxima Nova"/>
                <a:cs typeface="Proxima Nova"/>
                <a:sym typeface="Proxima Nova"/>
              </a:defRPr>
            </a:lvl1pPr>
            <a:lvl2pPr marL="914400" marR="0" lvl="1" indent="-342900" algn="l" rtl="0">
              <a:spcBef>
                <a:spcPts val="360"/>
              </a:spcBef>
              <a:spcAft>
                <a:spcPts val="0"/>
              </a:spcAft>
              <a:buClr>
                <a:srgbClr val="000000"/>
              </a:buClr>
              <a:buSzPts val="1800"/>
              <a:buFont typeface="Proxima Nova"/>
              <a:buChar char="–"/>
              <a:defRPr sz="1800" i="0" u="none" strike="noStrike" cap="none">
                <a:solidFill>
                  <a:srgbClr val="000000"/>
                </a:solidFill>
                <a:latin typeface="Proxima Nova"/>
                <a:ea typeface="Proxima Nova"/>
                <a:cs typeface="Proxima Nova"/>
                <a:sym typeface="Proxima Nova"/>
              </a:defRPr>
            </a:lvl2pPr>
            <a:lvl3pPr marL="1371600" marR="0" lvl="2" indent="-330200" algn="l" rtl="0">
              <a:spcBef>
                <a:spcPts val="320"/>
              </a:spcBef>
              <a:spcAft>
                <a:spcPts val="0"/>
              </a:spcAft>
              <a:buClr>
                <a:srgbClr val="1B75BC"/>
              </a:buClr>
              <a:buSzPts val="1600"/>
              <a:buFont typeface="Proxima Nova"/>
              <a:buChar char="•"/>
              <a:defRPr sz="1600" i="0" u="none" strike="noStrike" cap="none">
                <a:solidFill>
                  <a:srgbClr val="1B75BC"/>
                </a:solidFill>
                <a:latin typeface="Proxima Nova"/>
                <a:ea typeface="Proxima Nova"/>
                <a:cs typeface="Proxima Nova"/>
                <a:sym typeface="Proxima Nova"/>
              </a:defRPr>
            </a:lvl3pPr>
            <a:lvl4pPr marL="1828800" marR="0" lvl="3" indent="-323850" algn="l" rtl="0">
              <a:spcBef>
                <a:spcPts val="300"/>
              </a:spcBef>
              <a:spcAft>
                <a:spcPts val="0"/>
              </a:spcAft>
              <a:buClr>
                <a:srgbClr val="1B75BC"/>
              </a:buClr>
              <a:buSzPts val="1500"/>
              <a:buFont typeface="Proxima Nova"/>
              <a:buChar char="–"/>
              <a:defRPr sz="1500" i="0" u="none" strike="noStrike" cap="none">
                <a:solidFill>
                  <a:srgbClr val="1B75BC"/>
                </a:solidFill>
                <a:latin typeface="Proxima Nova"/>
                <a:ea typeface="Proxima Nova"/>
                <a:cs typeface="Proxima Nova"/>
                <a:sym typeface="Proxima Nova"/>
              </a:defRPr>
            </a:lvl4pPr>
            <a:lvl5pPr marL="2286000" marR="0" lvl="4" indent="-323850" algn="l" rtl="0">
              <a:spcBef>
                <a:spcPts val="300"/>
              </a:spcBef>
              <a:spcAft>
                <a:spcPts val="0"/>
              </a:spcAft>
              <a:buClr>
                <a:srgbClr val="1B75BC"/>
              </a:buClr>
              <a:buSzPts val="1500"/>
              <a:buFont typeface="Proxima Nova"/>
              <a:buChar char="»"/>
              <a:defRPr sz="1500" i="0" u="none" strike="noStrike" cap="none">
                <a:solidFill>
                  <a:srgbClr val="1B75BC"/>
                </a:solidFill>
                <a:latin typeface="Proxima Nova"/>
                <a:ea typeface="Proxima Nova"/>
                <a:cs typeface="Proxima Nova"/>
                <a:sym typeface="Proxima Nova"/>
              </a:defRPr>
            </a:lvl5pPr>
            <a:lvl6pPr marL="2743200" marR="0" lvl="5"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6pPr>
            <a:lvl7pPr marL="3200400" marR="0" lvl="6"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7pPr>
            <a:lvl8pPr marL="3657600" marR="0" lvl="7"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8pPr>
            <a:lvl9pPr marL="4114800" marR="0" lvl="8"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9pPr>
          </a:lstStyle>
          <a:p>
            <a:endParaRPr/>
          </a:p>
        </p:txBody>
      </p:sp>
      <p:sp>
        <p:nvSpPr>
          <p:cNvPr id="231" name="Google Shape;231;p53"/>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pic>
        <p:nvPicPr>
          <p:cNvPr id="232" name="Google Shape;232;p53" descr="GA4GH-Logo-2.png"/>
          <p:cNvPicPr preferRelativeResize="0"/>
          <p:nvPr/>
        </p:nvPicPr>
        <p:blipFill rotWithShape="1">
          <a:blip r:embed="rId2">
            <a:alphaModFix/>
          </a:blip>
          <a:srcRect/>
          <a:stretch/>
        </p:blipFill>
        <p:spPr>
          <a:xfrm>
            <a:off x="6621779" y="324928"/>
            <a:ext cx="2025524" cy="495299"/>
          </a:xfrm>
          <a:prstGeom prst="rect">
            <a:avLst/>
          </a:prstGeom>
          <a:noFill/>
          <a:ln>
            <a:noFill/>
          </a:ln>
        </p:spPr>
      </p:pic>
      <p:cxnSp>
        <p:nvCxnSpPr>
          <p:cNvPr id="233" name="Google Shape;233;p53"/>
          <p:cNvCxnSpPr/>
          <p:nvPr/>
        </p:nvCxnSpPr>
        <p:spPr>
          <a:xfrm>
            <a:off x="457200" y="867042"/>
            <a:ext cx="57150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tent Slide - No Header">
  <p:cSld name="Content Slide - No Header">
    <p:spTree>
      <p:nvGrpSpPr>
        <p:cNvPr id="1" name="Shape 234"/>
        <p:cNvGrpSpPr/>
        <p:nvPr/>
      </p:nvGrpSpPr>
      <p:grpSpPr>
        <a:xfrm>
          <a:off x="0" y="0"/>
          <a:ext cx="0" cy="0"/>
          <a:chOff x="0" y="0"/>
          <a:chExt cx="0" cy="0"/>
        </a:xfrm>
      </p:grpSpPr>
      <p:sp>
        <p:nvSpPr>
          <p:cNvPr id="235" name="Google Shape;235;p54"/>
          <p:cNvSpPr txBox="1">
            <a:spLocks noGrp="1"/>
          </p:cNvSpPr>
          <p:nvPr>
            <p:ph type="body" idx="1"/>
          </p:nvPr>
        </p:nvSpPr>
        <p:spPr>
          <a:xfrm>
            <a:off x="457200" y="1247539"/>
            <a:ext cx="8229600" cy="336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rgbClr val="000000"/>
              </a:buClr>
              <a:buSzPts val="2000"/>
              <a:buFont typeface="Proxima Nova"/>
              <a:buNone/>
              <a:defRPr sz="2000" i="0" u="none" strike="noStrike" cap="none">
                <a:solidFill>
                  <a:srgbClr val="000000"/>
                </a:solidFill>
                <a:latin typeface="Proxima Nova"/>
                <a:ea typeface="Proxima Nova"/>
                <a:cs typeface="Proxima Nova"/>
                <a:sym typeface="Proxima Nova"/>
              </a:defRPr>
            </a:lvl1pPr>
            <a:lvl2pPr marL="914400" marR="0" lvl="1" indent="-342900" algn="l" rtl="0">
              <a:spcBef>
                <a:spcPts val="360"/>
              </a:spcBef>
              <a:spcAft>
                <a:spcPts val="0"/>
              </a:spcAft>
              <a:buClr>
                <a:srgbClr val="000000"/>
              </a:buClr>
              <a:buSzPts val="1800"/>
              <a:buFont typeface="Proxima Nova"/>
              <a:buChar char="–"/>
              <a:defRPr sz="1800" i="0" u="none" strike="noStrike" cap="none">
                <a:solidFill>
                  <a:srgbClr val="000000"/>
                </a:solidFill>
                <a:latin typeface="Proxima Nova"/>
                <a:ea typeface="Proxima Nova"/>
                <a:cs typeface="Proxima Nova"/>
                <a:sym typeface="Proxima Nova"/>
              </a:defRPr>
            </a:lvl2pPr>
            <a:lvl3pPr marL="1371600" marR="0" lvl="2" indent="-330200" algn="l" rtl="0">
              <a:spcBef>
                <a:spcPts val="320"/>
              </a:spcBef>
              <a:spcAft>
                <a:spcPts val="0"/>
              </a:spcAft>
              <a:buClr>
                <a:srgbClr val="1B75BC"/>
              </a:buClr>
              <a:buSzPts val="1600"/>
              <a:buFont typeface="Proxima Nova"/>
              <a:buChar char="•"/>
              <a:defRPr sz="1600" i="0" u="none" strike="noStrike" cap="none">
                <a:solidFill>
                  <a:srgbClr val="1B75BC"/>
                </a:solidFill>
                <a:latin typeface="Proxima Nova"/>
                <a:ea typeface="Proxima Nova"/>
                <a:cs typeface="Proxima Nova"/>
                <a:sym typeface="Proxima Nova"/>
              </a:defRPr>
            </a:lvl3pPr>
            <a:lvl4pPr marL="1828800" marR="0" lvl="3" indent="-323850" algn="l" rtl="0">
              <a:spcBef>
                <a:spcPts val="300"/>
              </a:spcBef>
              <a:spcAft>
                <a:spcPts val="0"/>
              </a:spcAft>
              <a:buClr>
                <a:srgbClr val="1B75BC"/>
              </a:buClr>
              <a:buSzPts val="1500"/>
              <a:buFont typeface="Proxima Nova"/>
              <a:buChar char="–"/>
              <a:defRPr sz="1500" i="0" u="none" strike="noStrike" cap="none">
                <a:solidFill>
                  <a:srgbClr val="1B75BC"/>
                </a:solidFill>
                <a:latin typeface="Proxima Nova"/>
                <a:ea typeface="Proxima Nova"/>
                <a:cs typeface="Proxima Nova"/>
                <a:sym typeface="Proxima Nova"/>
              </a:defRPr>
            </a:lvl4pPr>
            <a:lvl5pPr marL="2286000" marR="0" lvl="4" indent="-323850" algn="l" rtl="0">
              <a:spcBef>
                <a:spcPts val="300"/>
              </a:spcBef>
              <a:spcAft>
                <a:spcPts val="0"/>
              </a:spcAft>
              <a:buClr>
                <a:srgbClr val="1B75BC"/>
              </a:buClr>
              <a:buSzPts val="1500"/>
              <a:buFont typeface="Proxima Nova"/>
              <a:buChar char="»"/>
              <a:defRPr sz="1500" i="0" u="none" strike="noStrike" cap="none">
                <a:solidFill>
                  <a:srgbClr val="1B75BC"/>
                </a:solidFill>
                <a:latin typeface="Proxima Nova"/>
                <a:ea typeface="Proxima Nova"/>
                <a:cs typeface="Proxima Nova"/>
                <a:sym typeface="Proxima Nova"/>
              </a:defRPr>
            </a:lvl5pPr>
            <a:lvl6pPr marL="2743200" marR="0" lvl="5"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6pPr>
            <a:lvl7pPr marL="3200400" marR="0" lvl="6"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7pPr>
            <a:lvl8pPr marL="3657600" marR="0" lvl="7"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8pPr>
            <a:lvl9pPr marL="4114800" marR="0" lvl="8"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9pPr>
          </a:lstStyle>
          <a:p>
            <a:endParaRPr/>
          </a:p>
        </p:txBody>
      </p:sp>
      <p:sp>
        <p:nvSpPr>
          <p:cNvPr id="236" name="Google Shape;236;p54"/>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pic>
        <p:nvPicPr>
          <p:cNvPr id="237" name="Google Shape;237;p54" descr="GA4GH-Logo-2.png"/>
          <p:cNvPicPr preferRelativeResize="0"/>
          <p:nvPr/>
        </p:nvPicPr>
        <p:blipFill rotWithShape="1">
          <a:blip r:embed="rId2">
            <a:alphaModFix/>
          </a:blip>
          <a:srcRect/>
          <a:stretch/>
        </p:blipFill>
        <p:spPr>
          <a:xfrm>
            <a:off x="6621779" y="324928"/>
            <a:ext cx="2025524" cy="4952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tent Slide 2">
  <p:cSld name="Content Slide 2">
    <p:spTree>
      <p:nvGrpSpPr>
        <p:cNvPr id="1" name="Shape 238"/>
        <p:cNvGrpSpPr/>
        <p:nvPr/>
      </p:nvGrpSpPr>
      <p:grpSpPr>
        <a:xfrm>
          <a:off x="0" y="0"/>
          <a:ext cx="0" cy="0"/>
          <a:chOff x="0" y="0"/>
          <a:chExt cx="0" cy="0"/>
        </a:xfrm>
      </p:grpSpPr>
      <p:sp>
        <p:nvSpPr>
          <p:cNvPr id="239" name="Google Shape;239;p55"/>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240" name="Google Shape;240;p55"/>
          <p:cNvSpPr txBox="1">
            <a:spLocks noGrp="1"/>
          </p:cNvSpPr>
          <p:nvPr>
            <p:ph type="body" idx="1"/>
          </p:nvPr>
        </p:nvSpPr>
        <p:spPr>
          <a:xfrm>
            <a:off x="457200" y="1232008"/>
            <a:ext cx="4038600" cy="33804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rgbClr val="000000"/>
              </a:buClr>
              <a:buSzPts val="2000"/>
              <a:buFont typeface="Proxima Nova"/>
              <a:buNone/>
              <a:defRPr sz="2000" i="0" u="none" strike="noStrike" cap="none">
                <a:solidFill>
                  <a:srgbClr val="000000"/>
                </a:solidFill>
                <a:latin typeface="Proxima Nova"/>
                <a:ea typeface="Proxima Nova"/>
                <a:cs typeface="Proxima Nova"/>
                <a:sym typeface="Proxima Nova"/>
              </a:defRPr>
            </a:lvl1pPr>
            <a:lvl2pPr marL="914400" marR="0" lvl="1" indent="-342900" algn="l" rtl="0">
              <a:spcBef>
                <a:spcPts val="360"/>
              </a:spcBef>
              <a:spcAft>
                <a:spcPts val="0"/>
              </a:spcAft>
              <a:buClr>
                <a:srgbClr val="000000"/>
              </a:buClr>
              <a:buSzPts val="1800"/>
              <a:buFont typeface="Proxima Nova"/>
              <a:buChar char="–"/>
              <a:defRPr sz="1800" i="0" u="none" strike="noStrike" cap="none">
                <a:solidFill>
                  <a:srgbClr val="000000"/>
                </a:solidFill>
                <a:latin typeface="Proxima Nova"/>
                <a:ea typeface="Proxima Nova"/>
                <a:cs typeface="Proxima Nova"/>
                <a:sym typeface="Proxima Nova"/>
              </a:defRPr>
            </a:lvl2pPr>
            <a:lvl3pPr marL="1371600" marR="0" lvl="2" indent="-336550" algn="l" rtl="0">
              <a:spcBef>
                <a:spcPts val="340"/>
              </a:spcBef>
              <a:spcAft>
                <a:spcPts val="0"/>
              </a:spcAft>
              <a:buClr>
                <a:srgbClr val="000000"/>
              </a:buClr>
              <a:buSzPts val="1700"/>
              <a:buFont typeface="Proxima Nova"/>
              <a:buChar char="•"/>
              <a:defRPr sz="1700" i="0" u="none" strike="noStrike" cap="none">
                <a:solidFill>
                  <a:srgbClr val="000000"/>
                </a:solidFill>
                <a:latin typeface="Proxima Nova"/>
                <a:ea typeface="Proxima Nova"/>
                <a:cs typeface="Proxima Nova"/>
                <a:sym typeface="Proxima Nova"/>
              </a:defRPr>
            </a:lvl3pPr>
            <a:lvl4pPr marL="1828800" marR="0" lvl="3" indent="-330200" algn="l" rtl="0">
              <a:spcBef>
                <a:spcPts val="320"/>
              </a:spcBef>
              <a:spcAft>
                <a:spcPts val="0"/>
              </a:spcAft>
              <a:buClr>
                <a:srgbClr val="000000"/>
              </a:buClr>
              <a:buSzPts val="1600"/>
              <a:buFont typeface="Proxima Nova"/>
              <a:buChar char="–"/>
              <a:defRPr sz="1600" i="0" u="none" strike="noStrike" cap="none">
                <a:solidFill>
                  <a:srgbClr val="000000"/>
                </a:solidFill>
                <a:latin typeface="Proxima Nova"/>
                <a:ea typeface="Proxima Nova"/>
                <a:cs typeface="Proxima Nova"/>
                <a:sym typeface="Proxima Nova"/>
              </a:defRPr>
            </a:lvl4pPr>
            <a:lvl5pPr marL="2286000" marR="0" lvl="4" indent="-323850" algn="l" rtl="0">
              <a:spcBef>
                <a:spcPts val="300"/>
              </a:spcBef>
              <a:spcAft>
                <a:spcPts val="0"/>
              </a:spcAft>
              <a:buClr>
                <a:srgbClr val="000000"/>
              </a:buClr>
              <a:buSzPts val="1500"/>
              <a:buFont typeface="Proxima Nova"/>
              <a:buChar char="»"/>
              <a:defRPr sz="1500" i="0" u="none" strike="noStrike" cap="none">
                <a:solidFill>
                  <a:srgbClr val="000000"/>
                </a:solidFill>
                <a:latin typeface="Proxima Nova"/>
                <a:ea typeface="Proxima Nova"/>
                <a:cs typeface="Proxima Nova"/>
                <a:sym typeface="Proxima Nova"/>
              </a:defRPr>
            </a:lvl5pPr>
            <a:lvl6pPr marL="2743200" marR="0" lvl="5"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6pPr>
            <a:lvl7pPr marL="3200400" marR="0" lvl="6"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7pPr>
            <a:lvl8pPr marL="3657600" marR="0" lvl="7"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8pPr>
            <a:lvl9pPr marL="4114800" marR="0" lvl="8"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9pPr>
          </a:lstStyle>
          <a:p>
            <a:endParaRPr/>
          </a:p>
        </p:txBody>
      </p:sp>
      <p:sp>
        <p:nvSpPr>
          <p:cNvPr id="241" name="Google Shape;241;p55"/>
          <p:cNvSpPr txBox="1">
            <a:spLocks noGrp="1"/>
          </p:cNvSpPr>
          <p:nvPr>
            <p:ph type="body" idx="2"/>
          </p:nvPr>
        </p:nvSpPr>
        <p:spPr>
          <a:xfrm>
            <a:off x="4648200" y="1232008"/>
            <a:ext cx="4038600" cy="33804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rgbClr val="000000"/>
              </a:buClr>
              <a:buSzPts val="2000"/>
              <a:buFont typeface="Proxima Nova"/>
              <a:buNone/>
              <a:defRPr sz="2000" i="0" u="none" strike="noStrike" cap="none">
                <a:solidFill>
                  <a:srgbClr val="000000"/>
                </a:solidFill>
                <a:latin typeface="Proxima Nova"/>
                <a:ea typeface="Proxima Nova"/>
                <a:cs typeface="Proxima Nova"/>
                <a:sym typeface="Proxima Nova"/>
              </a:defRPr>
            </a:lvl1pPr>
            <a:lvl2pPr marL="914400" marR="0" lvl="1" indent="-381000" algn="l" rtl="0">
              <a:spcBef>
                <a:spcPts val="480"/>
              </a:spcBef>
              <a:spcAft>
                <a:spcPts val="0"/>
              </a:spcAft>
              <a:buClr>
                <a:schemeClr val="dk1"/>
              </a:buClr>
              <a:buSzPts val="2400"/>
              <a:buFont typeface="Proxima Nova"/>
              <a:buChar char="–"/>
              <a:defRPr sz="2400" i="0" u="none" strike="noStrike" cap="none">
                <a:solidFill>
                  <a:schemeClr val="dk1"/>
                </a:solidFill>
                <a:latin typeface="Proxima Nova"/>
                <a:ea typeface="Proxima Nova"/>
                <a:cs typeface="Proxima Nova"/>
                <a:sym typeface="Proxima Nova"/>
              </a:defRPr>
            </a:lvl2pPr>
            <a:lvl3pPr marL="1371600" marR="0" lvl="2"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3pPr>
            <a:lvl4pPr marL="1828800" marR="0" lvl="3"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4pPr>
            <a:lvl5pPr marL="2286000" marR="0" lvl="4"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5pPr>
            <a:lvl6pPr marL="2743200" marR="0" lvl="5"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6pPr>
            <a:lvl7pPr marL="3200400" marR="0" lvl="6"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7pPr>
            <a:lvl8pPr marL="3657600" marR="0" lvl="7"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8pPr>
            <a:lvl9pPr marL="4114800" marR="0" lvl="8"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9pPr>
          </a:lstStyle>
          <a:p>
            <a:endParaRPr/>
          </a:p>
        </p:txBody>
      </p:sp>
      <p:sp>
        <p:nvSpPr>
          <p:cNvPr id="242" name="Google Shape;242;p55"/>
          <p:cNvSpPr txBox="1">
            <a:spLocks noGrp="1"/>
          </p:cNvSpPr>
          <p:nvPr>
            <p:ph type="title"/>
          </p:nvPr>
        </p:nvSpPr>
        <p:spPr>
          <a:xfrm>
            <a:off x="381000" y="365892"/>
            <a:ext cx="5518200" cy="3927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accent1"/>
              </a:buClr>
              <a:buSzPts val="2200"/>
              <a:buFont typeface="Proxima Nova"/>
              <a:buNone/>
              <a:defRPr sz="2200" b="1" i="0" u="none" strike="noStrike" cap="non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400"/>
              <a:buNone/>
              <a:defRPr sz="1800">
                <a:solidFill>
                  <a:schemeClr val="accent1"/>
                </a:solidFill>
              </a:defRPr>
            </a:lvl2pPr>
            <a:lvl3pPr lvl="2" rtl="0">
              <a:spcBef>
                <a:spcPts val="0"/>
              </a:spcBef>
              <a:spcAft>
                <a:spcPts val="0"/>
              </a:spcAft>
              <a:buClr>
                <a:schemeClr val="accent1"/>
              </a:buClr>
              <a:buSzPts val="1400"/>
              <a:buNone/>
              <a:defRPr sz="1800">
                <a:solidFill>
                  <a:schemeClr val="accent1"/>
                </a:solidFill>
              </a:defRPr>
            </a:lvl3pPr>
            <a:lvl4pPr lvl="3" rtl="0">
              <a:spcBef>
                <a:spcPts val="0"/>
              </a:spcBef>
              <a:spcAft>
                <a:spcPts val="0"/>
              </a:spcAft>
              <a:buClr>
                <a:schemeClr val="accent1"/>
              </a:buClr>
              <a:buSzPts val="1400"/>
              <a:buNone/>
              <a:defRPr sz="1800">
                <a:solidFill>
                  <a:schemeClr val="accent1"/>
                </a:solidFill>
              </a:defRPr>
            </a:lvl4pPr>
            <a:lvl5pPr lvl="4" rtl="0">
              <a:spcBef>
                <a:spcPts val="0"/>
              </a:spcBef>
              <a:spcAft>
                <a:spcPts val="0"/>
              </a:spcAft>
              <a:buClr>
                <a:schemeClr val="accent1"/>
              </a:buClr>
              <a:buSzPts val="1400"/>
              <a:buNone/>
              <a:defRPr sz="1800">
                <a:solidFill>
                  <a:schemeClr val="accent1"/>
                </a:solidFill>
              </a:defRPr>
            </a:lvl5pPr>
            <a:lvl6pPr lvl="5" rtl="0">
              <a:spcBef>
                <a:spcPts val="0"/>
              </a:spcBef>
              <a:spcAft>
                <a:spcPts val="0"/>
              </a:spcAft>
              <a:buClr>
                <a:schemeClr val="accent1"/>
              </a:buClr>
              <a:buSzPts val="1400"/>
              <a:buNone/>
              <a:defRPr sz="1800">
                <a:solidFill>
                  <a:schemeClr val="accent1"/>
                </a:solidFill>
              </a:defRPr>
            </a:lvl6pPr>
            <a:lvl7pPr lvl="6" rtl="0">
              <a:spcBef>
                <a:spcPts val="0"/>
              </a:spcBef>
              <a:spcAft>
                <a:spcPts val="0"/>
              </a:spcAft>
              <a:buClr>
                <a:schemeClr val="accent1"/>
              </a:buClr>
              <a:buSzPts val="1400"/>
              <a:buNone/>
              <a:defRPr sz="1800">
                <a:solidFill>
                  <a:schemeClr val="accent1"/>
                </a:solidFill>
              </a:defRPr>
            </a:lvl7pPr>
            <a:lvl8pPr lvl="7" rtl="0">
              <a:spcBef>
                <a:spcPts val="0"/>
              </a:spcBef>
              <a:spcAft>
                <a:spcPts val="0"/>
              </a:spcAft>
              <a:buClr>
                <a:schemeClr val="accent1"/>
              </a:buClr>
              <a:buSzPts val="1400"/>
              <a:buNone/>
              <a:defRPr sz="1800">
                <a:solidFill>
                  <a:schemeClr val="accent1"/>
                </a:solidFill>
              </a:defRPr>
            </a:lvl8pPr>
            <a:lvl9pPr lvl="8" rtl="0">
              <a:spcBef>
                <a:spcPts val="0"/>
              </a:spcBef>
              <a:spcAft>
                <a:spcPts val="0"/>
              </a:spcAft>
              <a:buClr>
                <a:schemeClr val="accent1"/>
              </a:buClr>
              <a:buSzPts val="1400"/>
              <a:buNone/>
              <a:defRPr sz="1800">
                <a:solidFill>
                  <a:schemeClr val="accent1"/>
                </a:solidFill>
              </a:defRPr>
            </a:lvl9pPr>
          </a:lstStyle>
          <a:p>
            <a:endParaRPr/>
          </a:p>
        </p:txBody>
      </p:sp>
      <p:cxnSp>
        <p:nvCxnSpPr>
          <p:cNvPr id="243" name="Google Shape;243;p55"/>
          <p:cNvCxnSpPr/>
          <p:nvPr/>
        </p:nvCxnSpPr>
        <p:spPr>
          <a:xfrm>
            <a:off x="457200" y="867042"/>
            <a:ext cx="5715000" cy="0"/>
          </a:xfrm>
          <a:prstGeom prst="straightConnector1">
            <a:avLst/>
          </a:prstGeom>
          <a:noFill/>
          <a:ln w="19050" cap="flat" cmpd="sng">
            <a:solidFill>
              <a:schemeClr val="accent1"/>
            </a:solidFill>
            <a:prstDash val="solid"/>
            <a:round/>
            <a:headEnd type="none" w="med" len="med"/>
            <a:tailEnd type="none" w="med" len="med"/>
          </a:ln>
        </p:spPr>
      </p:cxnSp>
      <p:pic>
        <p:nvPicPr>
          <p:cNvPr id="244" name="Google Shape;244;p55" descr="GA4GH-Logo-2.png"/>
          <p:cNvPicPr preferRelativeResize="0"/>
          <p:nvPr/>
        </p:nvPicPr>
        <p:blipFill rotWithShape="1">
          <a:blip r:embed="rId2">
            <a:alphaModFix/>
          </a:blip>
          <a:srcRect/>
          <a:stretch/>
        </p:blipFill>
        <p:spPr>
          <a:xfrm>
            <a:off x="6621779" y="324928"/>
            <a:ext cx="2025524" cy="49529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 Column Content Slide - Header">
  <p:cSld name="2 Column Content Slide - Header">
    <p:spTree>
      <p:nvGrpSpPr>
        <p:cNvPr id="1" name="Shape 245"/>
        <p:cNvGrpSpPr/>
        <p:nvPr/>
      </p:nvGrpSpPr>
      <p:grpSpPr>
        <a:xfrm>
          <a:off x="0" y="0"/>
          <a:ext cx="0" cy="0"/>
          <a:chOff x="0" y="0"/>
          <a:chExt cx="0" cy="0"/>
        </a:xfrm>
      </p:grpSpPr>
      <p:sp>
        <p:nvSpPr>
          <p:cNvPr id="246" name="Google Shape;246;p56"/>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247" name="Google Shape;247;p56"/>
          <p:cNvSpPr txBox="1">
            <a:spLocks noGrp="1"/>
          </p:cNvSpPr>
          <p:nvPr>
            <p:ph type="body" idx="1"/>
          </p:nvPr>
        </p:nvSpPr>
        <p:spPr>
          <a:xfrm>
            <a:off x="457200" y="1505050"/>
            <a:ext cx="4038600" cy="3219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rgbClr val="000000"/>
              </a:buClr>
              <a:buSzPts val="2000"/>
              <a:buFont typeface="Arial"/>
              <a:buNone/>
              <a:defRPr sz="2000" b="0" i="0" u="none" strike="noStrike" cap="none">
                <a:solidFill>
                  <a:srgbClr val="000000"/>
                </a:solidFill>
                <a:latin typeface="Calibri"/>
                <a:ea typeface="Calibri"/>
                <a:cs typeface="Calibri"/>
                <a:sym typeface="Calibri"/>
              </a:defRPr>
            </a:lvl1pPr>
            <a:lvl2pPr marL="914400" marR="0" lvl="1" indent="-342900" algn="l" rtl="0">
              <a:spcBef>
                <a:spcPts val="36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2pPr>
            <a:lvl3pPr marL="1371600" marR="0" lvl="2" indent="-336550" algn="l" rtl="0">
              <a:spcBef>
                <a:spcPts val="340"/>
              </a:spcBef>
              <a:spcAft>
                <a:spcPts val="0"/>
              </a:spcAft>
              <a:buClr>
                <a:srgbClr val="000000"/>
              </a:buClr>
              <a:buSzPts val="1700"/>
              <a:buFont typeface="Arial"/>
              <a:buChar char="•"/>
              <a:defRPr sz="1700" b="0" i="0" u="none" strike="noStrike" cap="none">
                <a:solidFill>
                  <a:srgbClr val="000000"/>
                </a:solidFill>
                <a:latin typeface="Calibri"/>
                <a:ea typeface="Calibri"/>
                <a:cs typeface="Calibri"/>
                <a:sym typeface="Calibri"/>
              </a:defRPr>
            </a:lvl3pPr>
            <a:lvl4pPr marL="1828800" marR="0" lvl="3" indent="-330200" algn="l" rtl="0">
              <a:spcBef>
                <a:spcPts val="320"/>
              </a:spcBef>
              <a:spcAft>
                <a:spcPts val="0"/>
              </a:spcAft>
              <a:buClr>
                <a:srgbClr val="000000"/>
              </a:buClr>
              <a:buSzPts val="1600"/>
              <a:buFont typeface="Arial"/>
              <a:buChar char="–"/>
              <a:defRPr sz="1600" b="0" i="0" u="none" strike="noStrike" cap="none">
                <a:solidFill>
                  <a:srgbClr val="000000"/>
                </a:solidFill>
                <a:latin typeface="Calibri"/>
                <a:ea typeface="Calibri"/>
                <a:cs typeface="Calibri"/>
                <a:sym typeface="Calibri"/>
              </a:defRPr>
            </a:lvl4pPr>
            <a:lvl5pPr marL="2286000" marR="0" lvl="4" indent="-323850" algn="l" rtl="0">
              <a:spcBef>
                <a:spcPts val="300"/>
              </a:spcBef>
              <a:spcAft>
                <a:spcPts val="0"/>
              </a:spcAft>
              <a:buClr>
                <a:srgbClr val="000000"/>
              </a:buClr>
              <a:buSzPts val="1500"/>
              <a:buFont typeface="Arial"/>
              <a:buChar char="»"/>
              <a:defRPr sz="1500" b="0" i="0" u="none" strike="noStrike" cap="none">
                <a:solidFill>
                  <a:srgbClr val="000000"/>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8" name="Google Shape;248;p56"/>
          <p:cNvSpPr txBox="1">
            <a:spLocks noGrp="1"/>
          </p:cNvSpPr>
          <p:nvPr>
            <p:ph type="body" idx="2"/>
          </p:nvPr>
        </p:nvSpPr>
        <p:spPr>
          <a:xfrm>
            <a:off x="4648200" y="1505053"/>
            <a:ext cx="4038600" cy="3219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rgbClr val="000000"/>
              </a:buClr>
              <a:buSzPts val="2000"/>
              <a:buFont typeface="Arial"/>
              <a:buNone/>
              <a:defRPr sz="2000" b="0" i="0" u="none" strike="noStrike" cap="none">
                <a:solidFill>
                  <a:srgbClr val="000000"/>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9" name="Google Shape;249;p56"/>
          <p:cNvSpPr txBox="1">
            <a:spLocks noGrp="1"/>
          </p:cNvSpPr>
          <p:nvPr>
            <p:ph type="body" idx="3"/>
          </p:nvPr>
        </p:nvSpPr>
        <p:spPr>
          <a:xfrm>
            <a:off x="457201" y="1064024"/>
            <a:ext cx="4038600" cy="3621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20"/>
              </a:spcBef>
              <a:spcAft>
                <a:spcPts val="0"/>
              </a:spcAft>
              <a:buClr>
                <a:schemeClr val="dk1"/>
              </a:buClr>
              <a:buSzPts val="2100"/>
              <a:buFont typeface="Proxima Nova"/>
              <a:buNone/>
              <a:defRPr sz="2100" b="1" i="0" u="none" strike="noStrike" cap="none">
                <a:solidFill>
                  <a:schemeClr val="dk1"/>
                </a:solidFill>
                <a:latin typeface="Proxima Nova"/>
                <a:ea typeface="Proxima Nova"/>
                <a:cs typeface="Proxima Nova"/>
                <a:sym typeface="Proxima Nova"/>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0" name="Google Shape;250;p56"/>
          <p:cNvSpPr txBox="1">
            <a:spLocks noGrp="1"/>
          </p:cNvSpPr>
          <p:nvPr>
            <p:ph type="body" idx="4"/>
          </p:nvPr>
        </p:nvSpPr>
        <p:spPr>
          <a:xfrm>
            <a:off x="4648200" y="1064024"/>
            <a:ext cx="4038600" cy="3621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20"/>
              </a:spcBef>
              <a:spcAft>
                <a:spcPts val="0"/>
              </a:spcAft>
              <a:buClr>
                <a:schemeClr val="dk1"/>
              </a:buClr>
              <a:buSzPts val="2100"/>
              <a:buFont typeface="Proxima Nova"/>
              <a:buNone/>
              <a:defRPr sz="2100" b="1" i="0" u="none" strike="noStrike" cap="none">
                <a:solidFill>
                  <a:schemeClr val="dk1"/>
                </a:solidFill>
                <a:latin typeface="Proxima Nova"/>
                <a:ea typeface="Proxima Nova"/>
                <a:cs typeface="Proxima Nova"/>
                <a:sym typeface="Proxima Nova"/>
              </a:defRPr>
            </a:lvl1pPr>
            <a:lvl2pPr marL="914400" marR="0" lvl="1" indent="-406400" algn="l" rtl="0">
              <a:spcBef>
                <a:spcPts val="560"/>
              </a:spcBef>
              <a:spcAft>
                <a:spcPts val="0"/>
              </a:spcAft>
              <a:buClr>
                <a:schemeClr val="dk1"/>
              </a:buClr>
              <a:buSzPts val="2800"/>
              <a:buFont typeface="Proxima Nova"/>
              <a:buChar char="–"/>
              <a:defRPr sz="2800" i="0" u="none" strike="noStrike" cap="none">
                <a:solidFill>
                  <a:schemeClr val="dk1"/>
                </a:solidFill>
                <a:latin typeface="Proxima Nova"/>
                <a:ea typeface="Proxima Nova"/>
                <a:cs typeface="Proxima Nova"/>
                <a:sym typeface="Proxima Nova"/>
              </a:defRPr>
            </a:lvl2pPr>
            <a:lvl3pPr marL="1371600" marR="0" lvl="2" indent="-381000" algn="l" rtl="0">
              <a:spcBef>
                <a:spcPts val="480"/>
              </a:spcBef>
              <a:spcAft>
                <a:spcPts val="0"/>
              </a:spcAft>
              <a:buClr>
                <a:schemeClr val="dk1"/>
              </a:buClr>
              <a:buSzPts val="2400"/>
              <a:buFont typeface="Proxima Nova"/>
              <a:buChar char="•"/>
              <a:defRPr sz="2400" i="0" u="none" strike="noStrike" cap="none">
                <a:solidFill>
                  <a:schemeClr val="dk1"/>
                </a:solidFill>
                <a:latin typeface="Proxima Nova"/>
                <a:ea typeface="Proxima Nova"/>
                <a:cs typeface="Proxima Nova"/>
                <a:sym typeface="Proxima Nova"/>
              </a:defRPr>
            </a:lvl3pPr>
            <a:lvl4pPr marL="1828800" marR="0" lvl="3"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4pPr>
            <a:lvl5pPr marL="2286000" marR="0" lvl="4"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5pPr>
            <a:lvl6pPr marL="2743200" marR="0" lvl="5"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6pPr>
            <a:lvl7pPr marL="3200400" marR="0" lvl="6"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7pPr>
            <a:lvl8pPr marL="3657600" marR="0" lvl="7"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8pPr>
            <a:lvl9pPr marL="4114800" marR="0" lvl="8"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9pPr>
          </a:lstStyle>
          <a:p>
            <a:endParaRPr/>
          </a:p>
        </p:txBody>
      </p:sp>
      <p:sp>
        <p:nvSpPr>
          <p:cNvPr id="251" name="Google Shape;251;p56"/>
          <p:cNvSpPr txBox="1">
            <a:spLocks noGrp="1"/>
          </p:cNvSpPr>
          <p:nvPr>
            <p:ph type="title"/>
          </p:nvPr>
        </p:nvSpPr>
        <p:spPr>
          <a:xfrm>
            <a:off x="381000" y="365892"/>
            <a:ext cx="5518200" cy="3927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accent1"/>
              </a:buClr>
              <a:buSzPts val="2200"/>
              <a:buFont typeface="Proxima Nova"/>
              <a:buNone/>
              <a:defRPr sz="2200" b="1" i="0" u="none" strike="noStrike" cap="non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400"/>
              <a:buNone/>
              <a:defRPr sz="1800">
                <a:solidFill>
                  <a:schemeClr val="accent1"/>
                </a:solidFill>
              </a:defRPr>
            </a:lvl2pPr>
            <a:lvl3pPr lvl="2" rtl="0">
              <a:spcBef>
                <a:spcPts val="0"/>
              </a:spcBef>
              <a:spcAft>
                <a:spcPts val="0"/>
              </a:spcAft>
              <a:buClr>
                <a:schemeClr val="accent1"/>
              </a:buClr>
              <a:buSzPts val="1400"/>
              <a:buNone/>
              <a:defRPr sz="1800">
                <a:solidFill>
                  <a:schemeClr val="accent1"/>
                </a:solidFill>
              </a:defRPr>
            </a:lvl3pPr>
            <a:lvl4pPr lvl="3" rtl="0">
              <a:spcBef>
                <a:spcPts val="0"/>
              </a:spcBef>
              <a:spcAft>
                <a:spcPts val="0"/>
              </a:spcAft>
              <a:buClr>
                <a:schemeClr val="accent1"/>
              </a:buClr>
              <a:buSzPts val="1400"/>
              <a:buNone/>
              <a:defRPr sz="1800">
                <a:solidFill>
                  <a:schemeClr val="accent1"/>
                </a:solidFill>
              </a:defRPr>
            </a:lvl4pPr>
            <a:lvl5pPr lvl="4" rtl="0">
              <a:spcBef>
                <a:spcPts val="0"/>
              </a:spcBef>
              <a:spcAft>
                <a:spcPts val="0"/>
              </a:spcAft>
              <a:buClr>
                <a:schemeClr val="accent1"/>
              </a:buClr>
              <a:buSzPts val="1400"/>
              <a:buNone/>
              <a:defRPr sz="1800">
                <a:solidFill>
                  <a:schemeClr val="accent1"/>
                </a:solidFill>
              </a:defRPr>
            </a:lvl5pPr>
            <a:lvl6pPr lvl="5" rtl="0">
              <a:spcBef>
                <a:spcPts val="0"/>
              </a:spcBef>
              <a:spcAft>
                <a:spcPts val="0"/>
              </a:spcAft>
              <a:buClr>
                <a:schemeClr val="accent1"/>
              </a:buClr>
              <a:buSzPts val="1400"/>
              <a:buNone/>
              <a:defRPr sz="1800">
                <a:solidFill>
                  <a:schemeClr val="accent1"/>
                </a:solidFill>
              </a:defRPr>
            </a:lvl6pPr>
            <a:lvl7pPr lvl="6" rtl="0">
              <a:spcBef>
                <a:spcPts val="0"/>
              </a:spcBef>
              <a:spcAft>
                <a:spcPts val="0"/>
              </a:spcAft>
              <a:buClr>
                <a:schemeClr val="accent1"/>
              </a:buClr>
              <a:buSzPts val="1400"/>
              <a:buNone/>
              <a:defRPr sz="1800">
                <a:solidFill>
                  <a:schemeClr val="accent1"/>
                </a:solidFill>
              </a:defRPr>
            </a:lvl7pPr>
            <a:lvl8pPr lvl="7" rtl="0">
              <a:spcBef>
                <a:spcPts val="0"/>
              </a:spcBef>
              <a:spcAft>
                <a:spcPts val="0"/>
              </a:spcAft>
              <a:buClr>
                <a:schemeClr val="accent1"/>
              </a:buClr>
              <a:buSzPts val="1400"/>
              <a:buNone/>
              <a:defRPr sz="1800">
                <a:solidFill>
                  <a:schemeClr val="accent1"/>
                </a:solidFill>
              </a:defRPr>
            </a:lvl8pPr>
            <a:lvl9pPr lvl="8" rtl="0">
              <a:spcBef>
                <a:spcPts val="0"/>
              </a:spcBef>
              <a:spcAft>
                <a:spcPts val="0"/>
              </a:spcAft>
              <a:buClr>
                <a:schemeClr val="accent1"/>
              </a:buClr>
              <a:buSzPts val="1400"/>
              <a:buNone/>
              <a:defRPr sz="1800">
                <a:solidFill>
                  <a:schemeClr val="accent1"/>
                </a:solidFill>
              </a:defRPr>
            </a:lvl9pPr>
          </a:lstStyle>
          <a:p>
            <a:endParaRPr/>
          </a:p>
        </p:txBody>
      </p:sp>
      <p:cxnSp>
        <p:nvCxnSpPr>
          <p:cNvPr id="252" name="Google Shape;252;p56"/>
          <p:cNvCxnSpPr/>
          <p:nvPr/>
        </p:nvCxnSpPr>
        <p:spPr>
          <a:xfrm>
            <a:off x="457200" y="867042"/>
            <a:ext cx="5715000" cy="0"/>
          </a:xfrm>
          <a:prstGeom prst="straightConnector1">
            <a:avLst/>
          </a:prstGeom>
          <a:noFill/>
          <a:ln w="19050" cap="flat" cmpd="sng">
            <a:solidFill>
              <a:schemeClr val="accent1"/>
            </a:solidFill>
            <a:prstDash val="solid"/>
            <a:round/>
            <a:headEnd type="none" w="med" len="med"/>
            <a:tailEnd type="none" w="med" len="med"/>
          </a:ln>
        </p:spPr>
      </p:cxnSp>
      <p:pic>
        <p:nvPicPr>
          <p:cNvPr id="253" name="Google Shape;253;p56" descr="GA4GH-Logo-2.png"/>
          <p:cNvPicPr preferRelativeResize="0"/>
          <p:nvPr/>
        </p:nvPicPr>
        <p:blipFill rotWithShape="1">
          <a:blip r:embed="rId2">
            <a:alphaModFix/>
          </a:blip>
          <a:srcRect/>
          <a:stretch/>
        </p:blipFill>
        <p:spPr>
          <a:xfrm>
            <a:off x="6621779" y="324928"/>
            <a:ext cx="2025524" cy="495299"/>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Unbranded Content Slide - No Header">
  <p:cSld name="Unbranded Content Slide - No Header">
    <p:spTree>
      <p:nvGrpSpPr>
        <p:cNvPr id="1" name="Shape 254"/>
        <p:cNvGrpSpPr/>
        <p:nvPr/>
      </p:nvGrpSpPr>
      <p:grpSpPr>
        <a:xfrm>
          <a:off x="0" y="0"/>
          <a:ext cx="0" cy="0"/>
          <a:chOff x="0" y="0"/>
          <a:chExt cx="0" cy="0"/>
        </a:xfrm>
      </p:grpSpPr>
      <p:sp>
        <p:nvSpPr>
          <p:cNvPr id="255" name="Google Shape;255;p57"/>
          <p:cNvSpPr txBox="1">
            <a:spLocks noGrp="1"/>
          </p:cNvSpPr>
          <p:nvPr>
            <p:ph type="body" idx="1"/>
          </p:nvPr>
        </p:nvSpPr>
        <p:spPr>
          <a:xfrm>
            <a:off x="457200" y="1128478"/>
            <a:ext cx="8229600" cy="34839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rgbClr val="000000"/>
              </a:buClr>
              <a:buSzPts val="2000"/>
              <a:buFont typeface="Proxima Nova"/>
              <a:buNone/>
              <a:defRPr sz="2000" i="0" u="none" strike="noStrike" cap="none">
                <a:solidFill>
                  <a:srgbClr val="000000"/>
                </a:solidFill>
                <a:latin typeface="Proxima Nova"/>
                <a:ea typeface="Proxima Nova"/>
                <a:cs typeface="Proxima Nova"/>
                <a:sym typeface="Proxima Nova"/>
              </a:defRPr>
            </a:lvl1pPr>
            <a:lvl2pPr marL="914400" marR="0" lvl="1" indent="-342900" algn="l" rtl="0">
              <a:spcBef>
                <a:spcPts val="360"/>
              </a:spcBef>
              <a:spcAft>
                <a:spcPts val="0"/>
              </a:spcAft>
              <a:buClr>
                <a:srgbClr val="000000"/>
              </a:buClr>
              <a:buSzPts val="1800"/>
              <a:buFont typeface="Proxima Nova"/>
              <a:buChar char="–"/>
              <a:defRPr sz="1800" i="0" u="none" strike="noStrike" cap="none">
                <a:solidFill>
                  <a:srgbClr val="000000"/>
                </a:solidFill>
                <a:latin typeface="Proxima Nova"/>
                <a:ea typeface="Proxima Nova"/>
                <a:cs typeface="Proxima Nova"/>
                <a:sym typeface="Proxima Nova"/>
              </a:defRPr>
            </a:lvl2pPr>
            <a:lvl3pPr marL="1371600" marR="0" lvl="2" indent="-330200" algn="l" rtl="0">
              <a:spcBef>
                <a:spcPts val="320"/>
              </a:spcBef>
              <a:spcAft>
                <a:spcPts val="0"/>
              </a:spcAft>
              <a:buClr>
                <a:srgbClr val="1B75BC"/>
              </a:buClr>
              <a:buSzPts val="1600"/>
              <a:buFont typeface="Proxima Nova"/>
              <a:buChar char="•"/>
              <a:defRPr sz="1600" i="0" u="none" strike="noStrike" cap="none">
                <a:solidFill>
                  <a:srgbClr val="1B75BC"/>
                </a:solidFill>
                <a:latin typeface="Proxima Nova"/>
                <a:ea typeface="Proxima Nova"/>
                <a:cs typeface="Proxima Nova"/>
                <a:sym typeface="Proxima Nova"/>
              </a:defRPr>
            </a:lvl3pPr>
            <a:lvl4pPr marL="1828800" marR="0" lvl="3" indent="-323850" algn="l" rtl="0">
              <a:spcBef>
                <a:spcPts val="300"/>
              </a:spcBef>
              <a:spcAft>
                <a:spcPts val="0"/>
              </a:spcAft>
              <a:buClr>
                <a:srgbClr val="1B75BC"/>
              </a:buClr>
              <a:buSzPts val="1500"/>
              <a:buFont typeface="Proxima Nova"/>
              <a:buChar char="–"/>
              <a:defRPr sz="1500" i="0" u="none" strike="noStrike" cap="none">
                <a:solidFill>
                  <a:srgbClr val="1B75BC"/>
                </a:solidFill>
                <a:latin typeface="Proxima Nova"/>
                <a:ea typeface="Proxima Nova"/>
                <a:cs typeface="Proxima Nova"/>
                <a:sym typeface="Proxima Nova"/>
              </a:defRPr>
            </a:lvl4pPr>
            <a:lvl5pPr marL="2286000" marR="0" lvl="4" indent="-323850" algn="l" rtl="0">
              <a:spcBef>
                <a:spcPts val="300"/>
              </a:spcBef>
              <a:spcAft>
                <a:spcPts val="0"/>
              </a:spcAft>
              <a:buClr>
                <a:srgbClr val="1B75BC"/>
              </a:buClr>
              <a:buSzPts val="1500"/>
              <a:buFont typeface="Proxima Nova"/>
              <a:buChar char="»"/>
              <a:defRPr sz="1500" i="0" u="none" strike="noStrike" cap="none">
                <a:solidFill>
                  <a:srgbClr val="1B75BC"/>
                </a:solidFill>
                <a:latin typeface="Proxima Nova"/>
                <a:ea typeface="Proxima Nova"/>
                <a:cs typeface="Proxima Nova"/>
                <a:sym typeface="Proxima Nova"/>
              </a:defRPr>
            </a:lvl5pPr>
            <a:lvl6pPr marL="2743200" marR="0" lvl="5"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6pPr>
            <a:lvl7pPr marL="3200400" marR="0" lvl="6"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7pPr>
            <a:lvl8pPr marL="3657600" marR="0" lvl="7"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8pPr>
            <a:lvl9pPr marL="4114800" marR="0" lvl="8"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9pPr>
          </a:lstStyle>
          <a:p>
            <a:endParaRPr/>
          </a:p>
        </p:txBody>
      </p:sp>
      <p:sp>
        <p:nvSpPr>
          <p:cNvPr id="256" name="Google Shape;256;p57"/>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with Bars &amp; Logo">
  <p:cSld name="Blank Slide with Bars &amp; Logo">
    <p:spTree>
      <p:nvGrpSpPr>
        <p:cNvPr id="1" name="Shape 257"/>
        <p:cNvGrpSpPr/>
        <p:nvPr/>
      </p:nvGrpSpPr>
      <p:grpSpPr>
        <a:xfrm>
          <a:off x="0" y="0"/>
          <a:ext cx="0" cy="0"/>
          <a:chOff x="0" y="0"/>
          <a:chExt cx="0" cy="0"/>
        </a:xfrm>
      </p:grpSpPr>
      <p:sp>
        <p:nvSpPr>
          <p:cNvPr id="258" name="Google Shape;258;p58"/>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pic>
        <p:nvPicPr>
          <p:cNvPr id="259" name="Google Shape;259;p58" descr="GA4GH-Logo-2.png"/>
          <p:cNvPicPr preferRelativeResize="0"/>
          <p:nvPr/>
        </p:nvPicPr>
        <p:blipFill rotWithShape="1">
          <a:blip r:embed="rId2">
            <a:alphaModFix/>
          </a:blip>
          <a:srcRect/>
          <a:stretch/>
        </p:blipFill>
        <p:spPr>
          <a:xfrm>
            <a:off x="6697979" y="324928"/>
            <a:ext cx="2025524" cy="495299"/>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260"/>
        <p:cNvGrpSpPr/>
        <p:nvPr/>
      </p:nvGrpSpPr>
      <p:grpSpPr>
        <a:xfrm>
          <a:off x="0" y="0"/>
          <a:ext cx="0" cy="0"/>
          <a:chOff x="0" y="0"/>
          <a:chExt cx="0" cy="0"/>
        </a:xfrm>
      </p:grpSpPr>
      <p:sp>
        <p:nvSpPr>
          <p:cNvPr id="261" name="Google Shape;261;p59"/>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2"/>
        <p:cNvGrpSpPr/>
        <p:nvPr/>
      </p:nvGrpSpPr>
      <p:grpSpPr>
        <a:xfrm>
          <a:off x="0" y="0"/>
          <a:ext cx="0" cy="0"/>
          <a:chOff x="0" y="0"/>
          <a:chExt cx="0" cy="0"/>
        </a:xfrm>
      </p:grpSpPr>
      <p:sp>
        <p:nvSpPr>
          <p:cNvPr id="263" name="Google Shape;263;p60"/>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400"/>
              <a:buFont typeface="Proxima Nova"/>
              <a:buNone/>
              <a:defRPr b="1">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4" name="Google Shape;264;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431800" rtl="0">
              <a:spcBef>
                <a:spcPts val="640"/>
              </a:spcBef>
              <a:spcAft>
                <a:spcPts val="0"/>
              </a:spcAft>
              <a:buSzPts val="3200"/>
              <a:buFont typeface="Proxima Nova"/>
              <a:buChar char="•"/>
              <a:defRPr>
                <a:latin typeface="Proxima Nova"/>
                <a:ea typeface="Proxima Nova"/>
                <a:cs typeface="Proxima Nova"/>
                <a:sym typeface="Proxima Nova"/>
              </a:defRPr>
            </a:lvl1pPr>
            <a:lvl2pPr marL="914400" lvl="1" indent="-406400" rtl="0">
              <a:spcBef>
                <a:spcPts val="560"/>
              </a:spcBef>
              <a:spcAft>
                <a:spcPts val="0"/>
              </a:spcAft>
              <a:buSzPts val="2800"/>
              <a:buFont typeface="Proxima Nova"/>
              <a:buChar char="–"/>
              <a:defRPr>
                <a:latin typeface="Proxima Nova"/>
                <a:ea typeface="Proxima Nova"/>
                <a:cs typeface="Proxima Nova"/>
                <a:sym typeface="Proxima Nova"/>
              </a:defRPr>
            </a:lvl2pPr>
            <a:lvl3pPr marL="1371600" lvl="2" indent="-381000" rtl="0">
              <a:spcBef>
                <a:spcPts val="480"/>
              </a:spcBef>
              <a:spcAft>
                <a:spcPts val="0"/>
              </a:spcAft>
              <a:buSzPts val="2400"/>
              <a:buFont typeface="Proxima Nova"/>
              <a:buChar char="•"/>
              <a:defRPr>
                <a:latin typeface="Proxima Nova"/>
                <a:ea typeface="Proxima Nova"/>
                <a:cs typeface="Proxima Nova"/>
                <a:sym typeface="Proxima Nova"/>
              </a:defRPr>
            </a:lvl3pPr>
            <a:lvl4pPr marL="1828800" lvl="3" indent="-355600" rtl="0">
              <a:spcBef>
                <a:spcPts val="400"/>
              </a:spcBef>
              <a:spcAft>
                <a:spcPts val="0"/>
              </a:spcAft>
              <a:buSzPts val="2000"/>
              <a:buFont typeface="Proxima Nova"/>
              <a:buChar char="–"/>
              <a:defRPr>
                <a:latin typeface="Proxima Nova"/>
                <a:ea typeface="Proxima Nova"/>
                <a:cs typeface="Proxima Nova"/>
                <a:sym typeface="Proxima Nova"/>
              </a:defRPr>
            </a:lvl4pPr>
            <a:lvl5pPr marL="2286000" lvl="4" indent="-355600" rtl="0">
              <a:spcBef>
                <a:spcPts val="400"/>
              </a:spcBef>
              <a:spcAft>
                <a:spcPts val="0"/>
              </a:spcAft>
              <a:buSzPts val="2000"/>
              <a:buFont typeface="Proxima Nova"/>
              <a:buChar char="»"/>
              <a:defRPr>
                <a:latin typeface="Proxima Nova"/>
                <a:ea typeface="Proxima Nova"/>
                <a:cs typeface="Proxima Nova"/>
                <a:sym typeface="Proxima Nova"/>
              </a:defRPr>
            </a:lvl5pPr>
            <a:lvl6pPr marL="2743200" lvl="5" indent="-355600" rtl="0">
              <a:spcBef>
                <a:spcPts val="400"/>
              </a:spcBef>
              <a:spcAft>
                <a:spcPts val="0"/>
              </a:spcAft>
              <a:buSzPts val="2000"/>
              <a:buFont typeface="Proxima Nova"/>
              <a:buChar char="•"/>
              <a:defRPr>
                <a:latin typeface="Proxima Nova"/>
                <a:ea typeface="Proxima Nova"/>
                <a:cs typeface="Proxima Nova"/>
                <a:sym typeface="Proxima Nova"/>
              </a:defRPr>
            </a:lvl6pPr>
            <a:lvl7pPr marL="3200400" lvl="6" indent="-355600" rtl="0">
              <a:spcBef>
                <a:spcPts val="400"/>
              </a:spcBef>
              <a:spcAft>
                <a:spcPts val="0"/>
              </a:spcAft>
              <a:buSzPts val="2000"/>
              <a:buFont typeface="Proxima Nova"/>
              <a:buChar char="•"/>
              <a:defRPr>
                <a:latin typeface="Proxima Nova"/>
                <a:ea typeface="Proxima Nova"/>
                <a:cs typeface="Proxima Nova"/>
                <a:sym typeface="Proxima Nova"/>
              </a:defRPr>
            </a:lvl7pPr>
            <a:lvl8pPr marL="3657600" lvl="7" indent="-355600" rtl="0">
              <a:spcBef>
                <a:spcPts val="400"/>
              </a:spcBef>
              <a:spcAft>
                <a:spcPts val="0"/>
              </a:spcAft>
              <a:buSzPts val="2000"/>
              <a:buFont typeface="Proxima Nova"/>
              <a:buChar char="•"/>
              <a:defRPr>
                <a:latin typeface="Proxima Nova"/>
                <a:ea typeface="Proxima Nova"/>
                <a:cs typeface="Proxima Nova"/>
                <a:sym typeface="Proxima Nova"/>
              </a:defRPr>
            </a:lvl8pPr>
            <a:lvl9pPr marL="4114800" lvl="8" indent="-355600" rtl="0">
              <a:spcBef>
                <a:spcPts val="400"/>
              </a:spcBef>
              <a:spcAft>
                <a:spcPts val="0"/>
              </a:spcAft>
              <a:buSzPts val="2000"/>
              <a:buFont typeface="Proxima Nova"/>
              <a:buChar char="•"/>
              <a:defRPr>
                <a:latin typeface="Proxima Nova"/>
                <a:ea typeface="Proxima Nova"/>
                <a:cs typeface="Proxima Nova"/>
                <a:sym typeface="Proxima Nova"/>
              </a:defRPr>
            </a:lvl9pPr>
          </a:lstStyle>
          <a:p>
            <a:endParaRPr/>
          </a:p>
        </p:txBody>
      </p:sp>
      <p:sp>
        <p:nvSpPr>
          <p:cNvPr id="265" name="Google Shape;265;p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Slide - No Header 1 1">
  <p:cSld name="Content Slide - No Header_1_1">
    <p:spTree>
      <p:nvGrpSpPr>
        <p:cNvPr id="1" name="Shape 266"/>
        <p:cNvGrpSpPr/>
        <p:nvPr/>
      </p:nvGrpSpPr>
      <p:grpSpPr>
        <a:xfrm>
          <a:off x="0" y="0"/>
          <a:ext cx="0" cy="0"/>
          <a:chOff x="0" y="0"/>
          <a:chExt cx="0" cy="0"/>
        </a:xfrm>
      </p:grpSpPr>
      <p:sp>
        <p:nvSpPr>
          <p:cNvPr id="267" name="Google Shape;267;p61"/>
          <p:cNvSpPr txBox="1">
            <a:spLocks noGrp="1"/>
          </p:cNvSpPr>
          <p:nvPr>
            <p:ph type="body" idx="1"/>
          </p:nvPr>
        </p:nvSpPr>
        <p:spPr>
          <a:xfrm>
            <a:off x="457200" y="1545099"/>
            <a:ext cx="8229600" cy="30672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rgbClr val="000000"/>
              </a:buClr>
              <a:buSzPts val="2000"/>
              <a:buFont typeface="Proxima Nova"/>
              <a:buNone/>
              <a:defRPr sz="2000" i="0" u="none" strike="noStrike" cap="none">
                <a:solidFill>
                  <a:srgbClr val="000000"/>
                </a:solidFill>
                <a:latin typeface="Proxima Nova"/>
                <a:ea typeface="Proxima Nova"/>
                <a:cs typeface="Proxima Nova"/>
                <a:sym typeface="Proxima Nova"/>
              </a:defRPr>
            </a:lvl1pPr>
            <a:lvl2pPr marL="914400" marR="0" lvl="1" indent="-342900" algn="l" rtl="0">
              <a:spcBef>
                <a:spcPts val="360"/>
              </a:spcBef>
              <a:spcAft>
                <a:spcPts val="0"/>
              </a:spcAft>
              <a:buClr>
                <a:srgbClr val="000000"/>
              </a:buClr>
              <a:buSzPts val="1800"/>
              <a:buFont typeface="Proxima Nova"/>
              <a:buChar char="–"/>
              <a:defRPr sz="1800" i="0" u="none" strike="noStrike" cap="none">
                <a:solidFill>
                  <a:srgbClr val="000000"/>
                </a:solidFill>
                <a:latin typeface="Proxima Nova"/>
                <a:ea typeface="Proxima Nova"/>
                <a:cs typeface="Proxima Nova"/>
                <a:sym typeface="Proxima Nova"/>
              </a:defRPr>
            </a:lvl2pPr>
            <a:lvl3pPr marL="1371600" marR="0" lvl="2" indent="-330200" algn="l" rtl="0">
              <a:spcBef>
                <a:spcPts val="320"/>
              </a:spcBef>
              <a:spcAft>
                <a:spcPts val="0"/>
              </a:spcAft>
              <a:buClr>
                <a:srgbClr val="1B75BC"/>
              </a:buClr>
              <a:buSzPts val="1600"/>
              <a:buFont typeface="Proxima Nova"/>
              <a:buChar char="•"/>
              <a:defRPr sz="1600" i="0" u="none" strike="noStrike" cap="none">
                <a:solidFill>
                  <a:srgbClr val="1B75BC"/>
                </a:solidFill>
                <a:latin typeface="Proxima Nova"/>
                <a:ea typeface="Proxima Nova"/>
                <a:cs typeface="Proxima Nova"/>
                <a:sym typeface="Proxima Nova"/>
              </a:defRPr>
            </a:lvl3pPr>
            <a:lvl4pPr marL="1828800" marR="0" lvl="3" indent="-323850" algn="l" rtl="0">
              <a:spcBef>
                <a:spcPts val="300"/>
              </a:spcBef>
              <a:spcAft>
                <a:spcPts val="0"/>
              </a:spcAft>
              <a:buClr>
                <a:srgbClr val="1B75BC"/>
              </a:buClr>
              <a:buSzPts val="1500"/>
              <a:buFont typeface="Proxima Nova"/>
              <a:buChar char="–"/>
              <a:defRPr sz="1500" i="0" u="none" strike="noStrike" cap="none">
                <a:solidFill>
                  <a:srgbClr val="1B75BC"/>
                </a:solidFill>
                <a:latin typeface="Proxima Nova"/>
                <a:ea typeface="Proxima Nova"/>
                <a:cs typeface="Proxima Nova"/>
                <a:sym typeface="Proxima Nova"/>
              </a:defRPr>
            </a:lvl4pPr>
            <a:lvl5pPr marL="2286000" marR="0" lvl="4" indent="-323850" algn="l" rtl="0">
              <a:spcBef>
                <a:spcPts val="300"/>
              </a:spcBef>
              <a:spcAft>
                <a:spcPts val="0"/>
              </a:spcAft>
              <a:buClr>
                <a:srgbClr val="1B75BC"/>
              </a:buClr>
              <a:buSzPts val="1500"/>
              <a:buFont typeface="Proxima Nova"/>
              <a:buChar char="»"/>
              <a:defRPr sz="1500" i="0" u="none" strike="noStrike" cap="none">
                <a:solidFill>
                  <a:srgbClr val="1B75BC"/>
                </a:solidFill>
                <a:latin typeface="Proxima Nova"/>
                <a:ea typeface="Proxima Nova"/>
                <a:cs typeface="Proxima Nova"/>
                <a:sym typeface="Proxima Nova"/>
              </a:defRPr>
            </a:lvl5pPr>
            <a:lvl6pPr marL="2743200" marR="0" lvl="5"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6pPr>
            <a:lvl7pPr marL="3200400" marR="0" lvl="6"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7pPr>
            <a:lvl8pPr marL="3657600" marR="0" lvl="7"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8pPr>
            <a:lvl9pPr marL="4114800" marR="0" lvl="8" indent="-342900" algn="l" rtl="0">
              <a:spcBef>
                <a:spcPts val="36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9pPr>
          </a:lstStyle>
          <a:p>
            <a:endParaRPr/>
          </a:p>
        </p:txBody>
      </p:sp>
      <p:sp>
        <p:nvSpPr>
          <p:cNvPr id="268" name="Google Shape;268;p61"/>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pic>
        <p:nvPicPr>
          <p:cNvPr id="269" name="Google Shape;269;p61"/>
          <p:cNvPicPr preferRelativeResize="0"/>
          <p:nvPr/>
        </p:nvPicPr>
        <p:blipFill rotWithShape="1">
          <a:blip r:embed="rId2">
            <a:alphaModFix/>
          </a:blip>
          <a:srcRect b="82010"/>
          <a:stretch/>
        </p:blipFill>
        <p:spPr>
          <a:xfrm>
            <a:off x="0" y="0"/>
            <a:ext cx="9144003" cy="925301"/>
          </a:xfrm>
          <a:prstGeom prst="rect">
            <a:avLst/>
          </a:prstGeom>
          <a:noFill/>
          <a:ln>
            <a:noFill/>
          </a:ln>
        </p:spPr>
      </p:pic>
      <p:sp>
        <p:nvSpPr>
          <p:cNvPr id="270" name="Google Shape;270;p61"/>
          <p:cNvSpPr/>
          <p:nvPr/>
        </p:nvSpPr>
        <p:spPr>
          <a:xfrm>
            <a:off x="3959924" y="324183"/>
            <a:ext cx="1224300" cy="1224300"/>
          </a:xfrm>
          <a:prstGeom prst="ellipse">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61"/>
          <p:cNvPicPr preferRelativeResize="0"/>
          <p:nvPr/>
        </p:nvPicPr>
        <p:blipFill>
          <a:blip r:embed="rId3">
            <a:alphaModFix/>
          </a:blip>
          <a:stretch>
            <a:fillRect/>
          </a:stretch>
        </p:blipFill>
        <p:spPr>
          <a:xfrm>
            <a:off x="3911735" y="538098"/>
            <a:ext cx="1320545" cy="796347"/>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ntent Slide 2 - No Header">
  <p:cSld name="Content Slide 2 - No Header">
    <p:spTree>
      <p:nvGrpSpPr>
        <p:cNvPr id="1" name="Shape 272"/>
        <p:cNvGrpSpPr/>
        <p:nvPr/>
      </p:nvGrpSpPr>
      <p:grpSpPr>
        <a:xfrm>
          <a:off x="0" y="0"/>
          <a:ext cx="0" cy="0"/>
          <a:chOff x="0" y="0"/>
          <a:chExt cx="0" cy="0"/>
        </a:xfrm>
      </p:grpSpPr>
      <p:sp>
        <p:nvSpPr>
          <p:cNvPr id="273" name="Google Shape;273;p62"/>
          <p:cNvSpPr txBox="1">
            <a:spLocks noGrp="1"/>
          </p:cNvSpPr>
          <p:nvPr>
            <p:ph type="title"/>
          </p:nvPr>
        </p:nvSpPr>
        <p:spPr>
          <a:xfrm>
            <a:off x="457200" y="365892"/>
            <a:ext cx="5518200" cy="3927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rgbClr val="000000"/>
              </a:buClr>
              <a:buSzPts val="4400"/>
              <a:buFont typeface="Calibri"/>
              <a:buNone/>
              <a:defRPr sz="2200" b="1" i="0" u="none" strike="noStrike" cap="none">
                <a:solidFill>
                  <a:srgbClr val="000000"/>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274" name="Google Shape;274;p62"/>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275" name="Google Shape;275;p62"/>
          <p:cNvSpPr txBox="1">
            <a:spLocks noGrp="1"/>
          </p:cNvSpPr>
          <p:nvPr>
            <p:ph type="body" idx="1"/>
          </p:nvPr>
        </p:nvSpPr>
        <p:spPr>
          <a:xfrm>
            <a:off x="457200" y="1232008"/>
            <a:ext cx="4038600" cy="33804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rgbClr val="000000"/>
              </a:buClr>
              <a:buSzPts val="3200"/>
              <a:buFont typeface="Arial"/>
              <a:buNone/>
              <a:defRPr sz="2000" b="0" i="0" u="none" strike="noStrike" cap="none">
                <a:solidFill>
                  <a:srgbClr val="000000"/>
                </a:solidFill>
                <a:latin typeface="Calibri"/>
                <a:ea typeface="Calibri"/>
                <a:cs typeface="Calibri"/>
                <a:sym typeface="Calibri"/>
              </a:defRPr>
            </a:lvl1pPr>
            <a:lvl2pPr marL="914400" marR="0" lvl="1" indent="-342900" algn="l" rtl="0">
              <a:spcBef>
                <a:spcPts val="36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2pPr>
            <a:lvl3pPr marL="1371600" marR="0" lvl="2" indent="-336550" algn="l" rtl="0">
              <a:spcBef>
                <a:spcPts val="340"/>
              </a:spcBef>
              <a:spcAft>
                <a:spcPts val="0"/>
              </a:spcAft>
              <a:buClr>
                <a:srgbClr val="000000"/>
              </a:buClr>
              <a:buSzPts val="1700"/>
              <a:buFont typeface="Arial"/>
              <a:buChar char="•"/>
              <a:defRPr sz="1700" b="0" i="0" u="none" strike="noStrike" cap="none">
                <a:solidFill>
                  <a:srgbClr val="000000"/>
                </a:solidFill>
                <a:latin typeface="Calibri"/>
                <a:ea typeface="Calibri"/>
                <a:cs typeface="Calibri"/>
                <a:sym typeface="Calibri"/>
              </a:defRPr>
            </a:lvl3pPr>
            <a:lvl4pPr marL="1828800" marR="0" lvl="3" indent="-330200" algn="l" rtl="0">
              <a:spcBef>
                <a:spcPts val="320"/>
              </a:spcBef>
              <a:spcAft>
                <a:spcPts val="0"/>
              </a:spcAft>
              <a:buClr>
                <a:srgbClr val="000000"/>
              </a:buClr>
              <a:buSzPts val="1600"/>
              <a:buFont typeface="Arial"/>
              <a:buChar char="–"/>
              <a:defRPr sz="1600" b="0" i="0" u="none" strike="noStrike" cap="none">
                <a:solidFill>
                  <a:srgbClr val="000000"/>
                </a:solidFill>
                <a:latin typeface="Calibri"/>
                <a:ea typeface="Calibri"/>
                <a:cs typeface="Calibri"/>
                <a:sym typeface="Calibri"/>
              </a:defRPr>
            </a:lvl4pPr>
            <a:lvl5pPr marL="2286000" marR="0" lvl="4" indent="-323850" algn="l" rtl="0">
              <a:spcBef>
                <a:spcPts val="300"/>
              </a:spcBef>
              <a:spcAft>
                <a:spcPts val="0"/>
              </a:spcAft>
              <a:buClr>
                <a:srgbClr val="000000"/>
              </a:buClr>
              <a:buSzPts val="1500"/>
              <a:buFont typeface="Arial"/>
              <a:buChar char="»"/>
              <a:defRPr sz="1500" b="0" i="0" u="none" strike="noStrike" cap="none">
                <a:solidFill>
                  <a:srgbClr val="000000"/>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6" name="Google Shape;276;p62"/>
          <p:cNvSpPr txBox="1">
            <a:spLocks noGrp="1"/>
          </p:cNvSpPr>
          <p:nvPr>
            <p:ph type="body" idx="2"/>
          </p:nvPr>
        </p:nvSpPr>
        <p:spPr>
          <a:xfrm>
            <a:off x="4648200" y="1232008"/>
            <a:ext cx="4038600" cy="33804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rgbClr val="000000"/>
              </a:buClr>
              <a:buSzPts val="3200"/>
              <a:buFont typeface="Arial"/>
              <a:buNone/>
              <a:defRPr sz="2000" b="0" i="0" u="none" strike="noStrike" cap="none">
                <a:solidFill>
                  <a:srgbClr val="000000"/>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77" name="Google Shape;277;p62" descr="GA4GH-Logo-2.png"/>
          <p:cNvPicPr preferRelativeResize="0"/>
          <p:nvPr/>
        </p:nvPicPr>
        <p:blipFill rotWithShape="1">
          <a:blip r:embed="rId2">
            <a:alphaModFix/>
          </a:blip>
          <a:srcRect/>
          <a:stretch/>
        </p:blipFill>
        <p:spPr>
          <a:xfrm>
            <a:off x="6697979" y="324928"/>
            <a:ext cx="2022384" cy="494316"/>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8"/>
        <p:cNvGrpSpPr/>
        <p:nvPr/>
      </p:nvGrpSpPr>
      <p:grpSpPr>
        <a:xfrm>
          <a:off x="0" y="0"/>
          <a:ext cx="0" cy="0"/>
          <a:chOff x="0" y="0"/>
          <a:chExt cx="0" cy="0"/>
        </a:xfrm>
      </p:grpSpPr>
      <p:sp>
        <p:nvSpPr>
          <p:cNvPr id="279" name="Google Shape;279;p6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80" name="Google Shape;280;p6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81" name="Google Shape;281;p6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ntent Slide - No Header 3">
  <p:cSld name="Content Slide - No Header_3">
    <p:spTree>
      <p:nvGrpSpPr>
        <p:cNvPr id="1" name="Shape 282"/>
        <p:cNvGrpSpPr/>
        <p:nvPr/>
      </p:nvGrpSpPr>
      <p:grpSpPr>
        <a:xfrm>
          <a:off x="0" y="0"/>
          <a:ext cx="0" cy="0"/>
          <a:chOff x="0" y="0"/>
          <a:chExt cx="0" cy="0"/>
        </a:xfrm>
      </p:grpSpPr>
      <p:sp>
        <p:nvSpPr>
          <p:cNvPr id="283" name="Google Shape;283;p64"/>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4"/>
        <p:cNvGrpSpPr/>
        <p:nvPr/>
      </p:nvGrpSpPr>
      <p:grpSpPr>
        <a:xfrm>
          <a:off x="0" y="0"/>
          <a:ext cx="0" cy="0"/>
          <a:chOff x="0" y="0"/>
          <a:chExt cx="0" cy="0"/>
        </a:xfrm>
      </p:grpSpPr>
      <p:sp>
        <p:nvSpPr>
          <p:cNvPr id="285" name="Google Shape;285;p6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6" name="Google Shape;286;p6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640"/>
              </a:spcBef>
              <a:spcAft>
                <a:spcPts val="0"/>
              </a:spcAft>
              <a:buSzPts val="2800"/>
              <a:buNone/>
              <a:defRPr sz="2800"/>
            </a:lvl1pPr>
            <a:lvl2pPr lvl="1" algn="ctr" rtl="0">
              <a:lnSpc>
                <a:spcPct val="100000"/>
              </a:lnSpc>
              <a:spcBef>
                <a:spcPts val="560"/>
              </a:spcBef>
              <a:spcAft>
                <a:spcPts val="0"/>
              </a:spcAft>
              <a:buSzPts val="2800"/>
              <a:buNone/>
              <a:defRPr sz="2800"/>
            </a:lvl2pPr>
            <a:lvl3pPr lvl="2" algn="ctr" rtl="0">
              <a:lnSpc>
                <a:spcPct val="100000"/>
              </a:lnSpc>
              <a:spcBef>
                <a:spcPts val="48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287" name="Google Shape;287;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 Column Content Slide - Header 2 1">
  <p:cSld name="2 Column Content Slide - Header_2_1">
    <p:spTree>
      <p:nvGrpSpPr>
        <p:cNvPr id="1" name="Shape 288"/>
        <p:cNvGrpSpPr/>
        <p:nvPr/>
      </p:nvGrpSpPr>
      <p:grpSpPr>
        <a:xfrm>
          <a:off x="0" y="0"/>
          <a:ext cx="0" cy="0"/>
          <a:chOff x="0" y="0"/>
          <a:chExt cx="0" cy="0"/>
        </a:xfrm>
      </p:grpSpPr>
      <p:sp>
        <p:nvSpPr>
          <p:cNvPr id="289" name="Google Shape;289;p66"/>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290" name="Google Shape;290;p66"/>
          <p:cNvSpPr txBox="1">
            <a:spLocks noGrp="1"/>
          </p:cNvSpPr>
          <p:nvPr>
            <p:ph type="body" idx="1"/>
          </p:nvPr>
        </p:nvSpPr>
        <p:spPr>
          <a:xfrm>
            <a:off x="457200" y="1505050"/>
            <a:ext cx="4038600" cy="3219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rgbClr val="000000"/>
              </a:buClr>
              <a:buSzPts val="2000"/>
              <a:buFont typeface="Arial"/>
              <a:buNone/>
              <a:defRPr sz="2000" b="0" i="0" u="none" strike="noStrike" cap="none">
                <a:solidFill>
                  <a:srgbClr val="000000"/>
                </a:solidFill>
                <a:latin typeface="Calibri"/>
                <a:ea typeface="Calibri"/>
                <a:cs typeface="Calibri"/>
                <a:sym typeface="Calibri"/>
              </a:defRPr>
            </a:lvl1pPr>
            <a:lvl2pPr marL="914400" marR="0" lvl="1" indent="-342900" algn="l" rtl="0">
              <a:spcBef>
                <a:spcPts val="36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2pPr>
            <a:lvl3pPr marL="1371600" marR="0" lvl="2" indent="-336550" algn="l" rtl="0">
              <a:spcBef>
                <a:spcPts val="340"/>
              </a:spcBef>
              <a:spcAft>
                <a:spcPts val="0"/>
              </a:spcAft>
              <a:buClr>
                <a:srgbClr val="000000"/>
              </a:buClr>
              <a:buSzPts val="1700"/>
              <a:buFont typeface="Arial"/>
              <a:buChar char="•"/>
              <a:defRPr sz="1700" b="0" i="0" u="none" strike="noStrike" cap="none">
                <a:solidFill>
                  <a:srgbClr val="000000"/>
                </a:solidFill>
                <a:latin typeface="Calibri"/>
                <a:ea typeface="Calibri"/>
                <a:cs typeface="Calibri"/>
                <a:sym typeface="Calibri"/>
              </a:defRPr>
            </a:lvl3pPr>
            <a:lvl4pPr marL="1828800" marR="0" lvl="3" indent="-330200" algn="l" rtl="0">
              <a:spcBef>
                <a:spcPts val="320"/>
              </a:spcBef>
              <a:spcAft>
                <a:spcPts val="0"/>
              </a:spcAft>
              <a:buClr>
                <a:srgbClr val="000000"/>
              </a:buClr>
              <a:buSzPts val="1600"/>
              <a:buFont typeface="Arial"/>
              <a:buChar char="–"/>
              <a:defRPr sz="1600" b="0" i="0" u="none" strike="noStrike" cap="none">
                <a:solidFill>
                  <a:srgbClr val="000000"/>
                </a:solidFill>
                <a:latin typeface="Calibri"/>
                <a:ea typeface="Calibri"/>
                <a:cs typeface="Calibri"/>
                <a:sym typeface="Calibri"/>
              </a:defRPr>
            </a:lvl4pPr>
            <a:lvl5pPr marL="2286000" marR="0" lvl="4" indent="-323850" algn="l" rtl="0">
              <a:spcBef>
                <a:spcPts val="300"/>
              </a:spcBef>
              <a:spcAft>
                <a:spcPts val="0"/>
              </a:spcAft>
              <a:buClr>
                <a:srgbClr val="000000"/>
              </a:buClr>
              <a:buSzPts val="1500"/>
              <a:buFont typeface="Arial"/>
              <a:buChar char="»"/>
              <a:defRPr sz="1500" b="0" i="0" u="none" strike="noStrike" cap="none">
                <a:solidFill>
                  <a:srgbClr val="000000"/>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1" name="Google Shape;291;p66"/>
          <p:cNvSpPr txBox="1">
            <a:spLocks noGrp="1"/>
          </p:cNvSpPr>
          <p:nvPr>
            <p:ph type="body" idx="2"/>
          </p:nvPr>
        </p:nvSpPr>
        <p:spPr>
          <a:xfrm>
            <a:off x="4648200" y="1505053"/>
            <a:ext cx="4038600" cy="3219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rgbClr val="000000"/>
              </a:buClr>
              <a:buSzPts val="2000"/>
              <a:buFont typeface="Arial"/>
              <a:buNone/>
              <a:defRPr sz="2000" b="0" i="0" u="none" strike="noStrike" cap="none">
                <a:solidFill>
                  <a:srgbClr val="000000"/>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2" name="Google Shape;292;p66"/>
          <p:cNvSpPr txBox="1">
            <a:spLocks noGrp="1"/>
          </p:cNvSpPr>
          <p:nvPr>
            <p:ph type="body" idx="3"/>
          </p:nvPr>
        </p:nvSpPr>
        <p:spPr>
          <a:xfrm>
            <a:off x="457201" y="1064024"/>
            <a:ext cx="4038600" cy="3621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20"/>
              </a:spcBef>
              <a:spcAft>
                <a:spcPts val="0"/>
              </a:spcAft>
              <a:buClr>
                <a:schemeClr val="dk1"/>
              </a:buClr>
              <a:buSzPts val="2100"/>
              <a:buFont typeface="Proxima Nova"/>
              <a:buNone/>
              <a:defRPr sz="2100" b="1" i="0" u="none" strike="noStrike" cap="none">
                <a:solidFill>
                  <a:schemeClr val="dk1"/>
                </a:solidFill>
                <a:latin typeface="Proxima Nova"/>
                <a:ea typeface="Proxima Nova"/>
                <a:cs typeface="Proxima Nova"/>
                <a:sym typeface="Proxima Nova"/>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93" name="Google Shape;293;p66"/>
          <p:cNvSpPr txBox="1">
            <a:spLocks noGrp="1"/>
          </p:cNvSpPr>
          <p:nvPr>
            <p:ph type="body" idx="4"/>
          </p:nvPr>
        </p:nvSpPr>
        <p:spPr>
          <a:xfrm>
            <a:off x="4648200" y="1064024"/>
            <a:ext cx="4038600" cy="3621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20"/>
              </a:spcBef>
              <a:spcAft>
                <a:spcPts val="0"/>
              </a:spcAft>
              <a:buClr>
                <a:schemeClr val="dk1"/>
              </a:buClr>
              <a:buSzPts val="2100"/>
              <a:buFont typeface="Proxima Nova"/>
              <a:buNone/>
              <a:defRPr sz="2100" b="1" i="0" u="none" strike="noStrike" cap="none">
                <a:solidFill>
                  <a:schemeClr val="dk1"/>
                </a:solidFill>
                <a:latin typeface="Proxima Nova"/>
                <a:ea typeface="Proxima Nova"/>
                <a:cs typeface="Proxima Nova"/>
                <a:sym typeface="Proxima Nova"/>
              </a:defRPr>
            </a:lvl1pPr>
            <a:lvl2pPr marL="914400" marR="0" lvl="1" indent="-406400" algn="l" rtl="0">
              <a:spcBef>
                <a:spcPts val="560"/>
              </a:spcBef>
              <a:spcAft>
                <a:spcPts val="0"/>
              </a:spcAft>
              <a:buClr>
                <a:schemeClr val="dk1"/>
              </a:buClr>
              <a:buSzPts val="2800"/>
              <a:buFont typeface="Proxima Nova"/>
              <a:buChar char="–"/>
              <a:defRPr sz="2800" i="0" u="none" strike="noStrike" cap="none">
                <a:solidFill>
                  <a:schemeClr val="dk1"/>
                </a:solidFill>
                <a:latin typeface="Proxima Nova"/>
                <a:ea typeface="Proxima Nova"/>
                <a:cs typeface="Proxima Nova"/>
                <a:sym typeface="Proxima Nova"/>
              </a:defRPr>
            </a:lvl2pPr>
            <a:lvl3pPr marL="1371600" marR="0" lvl="2" indent="-381000" algn="l" rtl="0">
              <a:spcBef>
                <a:spcPts val="480"/>
              </a:spcBef>
              <a:spcAft>
                <a:spcPts val="0"/>
              </a:spcAft>
              <a:buClr>
                <a:schemeClr val="dk1"/>
              </a:buClr>
              <a:buSzPts val="2400"/>
              <a:buFont typeface="Proxima Nova"/>
              <a:buChar char="•"/>
              <a:defRPr sz="2400" i="0" u="none" strike="noStrike" cap="none">
                <a:solidFill>
                  <a:schemeClr val="dk1"/>
                </a:solidFill>
                <a:latin typeface="Proxima Nova"/>
                <a:ea typeface="Proxima Nova"/>
                <a:cs typeface="Proxima Nova"/>
                <a:sym typeface="Proxima Nova"/>
              </a:defRPr>
            </a:lvl3pPr>
            <a:lvl4pPr marL="1828800" marR="0" lvl="3"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4pPr>
            <a:lvl5pPr marL="2286000" marR="0" lvl="4"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5pPr>
            <a:lvl6pPr marL="2743200" marR="0" lvl="5"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6pPr>
            <a:lvl7pPr marL="3200400" marR="0" lvl="6"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7pPr>
            <a:lvl8pPr marL="3657600" marR="0" lvl="7"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8pPr>
            <a:lvl9pPr marL="4114800" marR="0" lvl="8"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9pPr>
          </a:lstStyle>
          <a:p>
            <a:endParaRPr/>
          </a:p>
        </p:txBody>
      </p:sp>
      <p:sp>
        <p:nvSpPr>
          <p:cNvPr id="294" name="Google Shape;294;p66"/>
          <p:cNvSpPr txBox="1">
            <a:spLocks noGrp="1"/>
          </p:cNvSpPr>
          <p:nvPr>
            <p:ph type="title"/>
          </p:nvPr>
        </p:nvSpPr>
        <p:spPr>
          <a:xfrm>
            <a:off x="381000" y="365892"/>
            <a:ext cx="5518200" cy="3927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accent1"/>
              </a:buClr>
              <a:buSzPts val="2200"/>
              <a:buFont typeface="Proxima Nova"/>
              <a:buNone/>
              <a:defRPr sz="2200" b="1" i="0" u="none" strike="noStrike" cap="non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400"/>
              <a:buNone/>
              <a:defRPr sz="1800">
                <a:solidFill>
                  <a:schemeClr val="accent1"/>
                </a:solidFill>
              </a:defRPr>
            </a:lvl2pPr>
            <a:lvl3pPr lvl="2" rtl="0">
              <a:spcBef>
                <a:spcPts val="0"/>
              </a:spcBef>
              <a:spcAft>
                <a:spcPts val="0"/>
              </a:spcAft>
              <a:buClr>
                <a:schemeClr val="accent1"/>
              </a:buClr>
              <a:buSzPts val="1400"/>
              <a:buNone/>
              <a:defRPr sz="1800">
                <a:solidFill>
                  <a:schemeClr val="accent1"/>
                </a:solidFill>
              </a:defRPr>
            </a:lvl3pPr>
            <a:lvl4pPr lvl="3" rtl="0">
              <a:spcBef>
                <a:spcPts val="0"/>
              </a:spcBef>
              <a:spcAft>
                <a:spcPts val="0"/>
              </a:spcAft>
              <a:buClr>
                <a:schemeClr val="accent1"/>
              </a:buClr>
              <a:buSzPts val="1400"/>
              <a:buNone/>
              <a:defRPr sz="1800">
                <a:solidFill>
                  <a:schemeClr val="accent1"/>
                </a:solidFill>
              </a:defRPr>
            </a:lvl4pPr>
            <a:lvl5pPr lvl="4" rtl="0">
              <a:spcBef>
                <a:spcPts val="0"/>
              </a:spcBef>
              <a:spcAft>
                <a:spcPts val="0"/>
              </a:spcAft>
              <a:buClr>
                <a:schemeClr val="accent1"/>
              </a:buClr>
              <a:buSzPts val="1400"/>
              <a:buNone/>
              <a:defRPr sz="1800">
                <a:solidFill>
                  <a:schemeClr val="accent1"/>
                </a:solidFill>
              </a:defRPr>
            </a:lvl5pPr>
            <a:lvl6pPr lvl="5" rtl="0">
              <a:spcBef>
                <a:spcPts val="0"/>
              </a:spcBef>
              <a:spcAft>
                <a:spcPts val="0"/>
              </a:spcAft>
              <a:buClr>
                <a:schemeClr val="accent1"/>
              </a:buClr>
              <a:buSzPts val="1400"/>
              <a:buNone/>
              <a:defRPr sz="1800">
                <a:solidFill>
                  <a:schemeClr val="accent1"/>
                </a:solidFill>
              </a:defRPr>
            </a:lvl6pPr>
            <a:lvl7pPr lvl="6" rtl="0">
              <a:spcBef>
                <a:spcPts val="0"/>
              </a:spcBef>
              <a:spcAft>
                <a:spcPts val="0"/>
              </a:spcAft>
              <a:buClr>
                <a:schemeClr val="accent1"/>
              </a:buClr>
              <a:buSzPts val="1400"/>
              <a:buNone/>
              <a:defRPr sz="1800">
                <a:solidFill>
                  <a:schemeClr val="accent1"/>
                </a:solidFill>
              </a:defRPr>
            </a:lvl7pPr>
            <a:lvl8pPr lvl="7" rtl="0">
              <a:spcBef>
                <a:spcPts val="0"/>
              </a:spcBef>
              <a:spcAft>
                <a:spcPts val="0"/>
              </a:spcAft>
              <a:buClr>
                <a:schemeClr val="accent1"/>
              </a:buClr>
              <a:buSzPts val="1400"/>
              <a:buNone/>
              <a:defRPr sz="1800">
                <a:solidFill>
                  <a:schemeClr val="accent1"/>
                </a:solidFill>
              </a:defRPr>
            </a:lvl8pPr>
            <a:lvl9pPr lvl="8" rtl="0">
              <a:spcBef>
                <a:spcPts val="0"/>
              </a:spcBef>
              <a:spcAft>
                <a:spcPts val="0"/>
              </a:spcAft>
              <a:buClr>
                <a:schemeClr val="accent1"/>
              </a:buClr>
              <a:buSzPts val="1400"/>
              <a:buNone/>
              <a:defRPr sz="1800">
                <a:solidFill>
                  <a:schemeClr val="accent1"/>
                </a:solidFill>
              </a:defRPr>
            </a:lvl9pPr>
          </a:lstStyle>
          <a:p>
            <a:endParaRPr/>
          </a:p>
        </p:txBody>
      </p:sp>
      <p:cxnSp>
        <p:nvCxnSpPr>
          <p:cNvPr id="295" name="Google Shape;295;p66"/>
          <p:cNvCxnSpPr/>
          <p:nvPr/>
        </p:nvCxnSpPr>
        <p:spPr>
          <a:xfrm>
            <a:off x="457200" y="867042"/>
            <a:ext cx="5715000" cy="0"/>
          </a:xfrm>
          <a:prstGeom prst="straightConnector1">
            <a:avLst/>
          </a:prstGeom>
          <a:noFill/>
          <a:ln w="19050" cap="flat" cmpd="sng">
            <a:solidFill>
              <a:schemeClr val="accent1"/>
            </a:solidFill>
            <a:prstDash val="solid"/>
            <a:round/>
            <a:headEnd type="none" w="med" len="med"/>
            <a:tailEnd type="none" w="med" len="med"/>
          </a:ln>
        </p:spPr>
      </p:cxnSp>
      <p:pic>
        <p:nvPicPr>
          <p:cNvPr id="296" name="Google Shape;296;p66" descr="GA4GH-Logo-2.png"/>
          <p:cNvPicPr preferRelativeResize="0"/>
          <p:nvPr/>
        </p:nvPicPr>
        <p:blipFill rotWithShape="1">
          <a:blip r:embed="rId2">
            <a:alphaModFix/>
          </a:blip>
          <a:srcRect/>
          <a:stretch/>
        </p:blipFill>
        <p:spPr>
          <a:xfrm>
            <a:off x="6621779" y="324928"/>
            <a:ext cx="2025524" cy="495299"/>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 Column Content Slide - Header 1 1">
  <p:cSld name="2 Column Content Slide - Header_1_1">
    <p:spTree>
      <p:nvGrpSpPr>
        <p:cNvPr id="1" name="Shape 297"/>
        <p:cNvGrpSpPr/>
        <p:nvPr/>
      </p:nvGrpSpPr>
      <p:grpSpPr>
        <a:xfrm>
          <a:off x="0" y="0"/>
          <a:ext cx="0" cy="0"/>
          <a:chOff x="0" y="0"/>
          <a:chExt cx="0" cy="0"/>
        </a:xfrm>
      </p:grpSpPr>
      <p:sp>
        <p:nvSpPr>
          <p:cNvPr id="298" name="Google Shape;298;p67"/>
          <p:cNvSpPr txBox="1">
            <a:spLocks noGrp="1"/>
          </p:cNvSpPr>
          <p:nvPr>
            <p:ph type="body" idx="1"/>
          </p:nvPr>
        </p:nvSpPr>
        <p:spPr>
          <a:xfrm>
            <a:off x="457200" y="1505050"/>
            <a:ext cx="4038600" cy="32193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100000"/>
              </a:lnSpc>
              <a:spcBef>
                <a:spcPts val="400"/>
              </a:spcBef>
              <a:spcAft>
                <a:spcPts val="0"/>
              </a:spcAft>
              <a:buClr>
                <a:srgbClr val="000000"/>
              </a:buClr>
              <a:buSzPts val="2000"/>
              <a:buFont typeface="Arial"/>
              <a:buNone/>
              <a:defRPr sz="2000" b="0" i="0" u="none" strike="noStrike" cap="none">
                <a:solidFill>
                  <a:srgbClr val="000000"/>
                </a:solidFill>
                <a:latin typeface="Calibri"/>
                <a:ea typeface="Calibri"/>
                <a:cs typeface="Calibri"/>
                <a:sym typeface="Calibri"/>
              </a:defRPr>
            </a:lvl1pPr>
            <a:lvl2pPr marL="914400" marR="0" lvl="1" indent="-342900" algn="l" rtl="0">
              <a:lnSpc>
                <a:spcPct val="100000"/>
              </a:lnSpc>
              <a:spcBef>
                <a:spcPts val="4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2pPr>
            <a:lvl3pPr marL="1371600" marR="0" lvl="2" indent="-336550" algn="l" rtl="0">
              <a:lnSpc>
                <a:spcPct val="100000"/>
              </a:lnSpc>
              <a:spcBef>
                <a:spcPts val="400"/>
              </a:spcBef>
              <a:spcAft>
                <a:spcPts val="0"/>
              </a:spcAft>
              <a:buClr>
                <a:srgbClr val="000000"/>
              </a:buClr>
              <a:buSzPts val="1700"/>
              <a:buFont typeface="Arial"/>
              <a:buChar char="•"/>
              <a:defRPr sz="1700" b="0" i="0" u="none" strike="noStrike" cap="none">
                <a:solidFill>
                  <a:srgbClr val="000000"/>
                </a:solidFill>
                <a:latin typeface="Calibri"/>
                <a:ea typeface="Calibri"/>
                <a:cs typeface="Calibri"/>
                <a:sym typeface="Calibri"/>
              </a:defRPr>
            </a:lvl3pPr>
            <a:lvl4pPr marL="1828800" marR="0" lvl="3" indent="-330200" algn="l" rtl="0">
              <a:lnSpc>
                <a:spcPct val="100000"/>
              </a:lnSpc>
              <a:spcBef>
                <a:spcPts val="300"/>
              </a:spcBef>
              <a:spcAft>
                <a:spcPts val="0"/>
              </a:spcAft>
              <a:buClr>
                <a:srgbClr val="000000"/>
              </a:buClr>
              <a:buSzPts val="1600"/>
              <a:buFont typeface="Arial"/>
              <a:buChar char="–"/>
              <a:defRPr sz="1600" b="0" i="0" u="none" strike="noStrike" cap="none">
                <a:solidFill>
                  <a:srgbClr val="000000"/>
                </a:solidFill>
                <a:latin typeface="Calibri"/>
                <a:ea typeface="Calibri"/>
                <a:cs typeface="Calibri"/>
                <a:sym typeface="Calibri"/>
              </a:defRPr>
            </a:lvl4pPr>
            <a:lvl5pPr marL="2286000" marR="0" lvl="4" indent="-323850" algn="l" rtl="0">
              <a:lnSpc>
                <a:spcPct val="100000"/>
              </a:lnSpc>
              <a:spcBef>
                <a:spcPts val="300"/>
              </a:spcBef>
              <a:spcAft>
                <a:spcPts val="0"/>
              </a:spcAft>
              <a:buClr>
                <a:srgbClr val="000000"/>
              </a:buClr>
              <a:buSzPts val="1500"/>
              <a:buFont typeface="Arial"/>
              <a:buChar char="»"/>
              <a:defRPr sz="1500" b="0" i="0" u="none" strike="noStrike" cap="none">
                <a:solidFill>
                  <a:srgbClr val="000000"/>
                </a:solidFill>
                <a:latin typeface="Calibri"/>
                <a:ea typeface="Calibri"/>
                <a:cs typeface="Calibri"/>
                <a:sym typeface="Calibri"/>
              </a:defRPr>
            </a:lvl5pPr>
            <a:lvl6pPr marL="2743200" marR="0" lvl="5"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9" name="Google Shape;299;p67"/>
          <p:cNvSpPr txBox="1">
            <a:spLocks noGrp="1"/>
          </p:cNvSpPr>
          <p:nvPr>
            <p:ph type="title"/>
          </p:nvPr>
        </p:nvSpPr>
        <p:spPr>
          <a:xfrm>
            <a:off x="381000" y="365892"/>
            <a:ext cx="5518200" cy="3927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Clr>
                <a:schemeClr val="accent1"/>
              </a:buClr>
              <a:buSzPts val="2200"/>
              <a:buFont typeface="Proxima Nova"/>
              <a:buNone/>
              <a:defRPr sz="2200" b="1" i="0" u="none" strike="noStrike" cap="none">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Clr>
                <a:schemeClr val="accent1"/>
              </a:buClr>
              <a:buSzPts val="1100"/>
              <a:buNone/>
              <a:defRPr sz="1800">
                <a:solidFill>
                  <a:schemeClr val="accent1"/>
                </a:solidFill>
              </a:defRPr>
            </a:lvl2pPr>
            <a:lvl3pPr lvl="2" algn="l" rtl="0">
              <a:lnSpc>
                <a:spcPct val="100000"/>
              </a:lnSpc>
              <a:spcBef>
                <a:spcPts val="0"/>
              </a:spcBef>
              <a:spcAft>
                <a:spcPts val="0"/>
              </a:spcAft>
              <a:buClr>
                <a:schemeClr val="accent1"/>
              </a:buClr>
              <a:buSzPts val="1100"/>
              <a:buNone/>
              <a:defRPr sz="1800">
                <a:solidFill>
                  <a:schemeClr val="accent1"/>
                </a:solidFill>
              </a:defRPr>
            </a:lvl3pPr>
            <a:lvl4pPr lvl="3" algn="l" rtl="0">
              <a:lnSpc>
                <a:spcPct val="100000"/>
              </a:lnSpc>
              <a:spcBef>
                <a:spcPts val="0"/>
              </a:spcBef>
              <a:spcAft>
                <a:spcPts val="0"/>
              </a:spcAft>
              <a:buClr>
                <a:schemeClr val="accent1"/>
              </a:buClr>
              <a:buSzPts val="1100"/>
              <a:buNone/>
              <a:defRPr sz="1800">
                <a:solidFill>
                  <a:schemeClr val="accent1"/>
                </a:solidFill>
              </a:defRPr>
            </a:lvl4pPr>
            <a:lvl5pPr lvl="4" algn="l" rtl="0">
              <a:lnSpc>
                <a:spcPct val="100000"/>
              </a:lnSpc>
              <a:spcBef>
                <a:spcPts val="0"/>
              </a:spcBef>
              <a:spcAft>
                <a:spcPts val="0"/>
              </a:spcAft>
              <a:buClr>
                <a:schemeClr val="accent1"/>
              </a:buClr>
              <a:buSzPts val="1100"/>
              <a:buNone/>
              <a:defRPr sz="1800">
                <a:solidFill>
                  <a:schemeClr val="accent1"/>
                </a:solidFill>
              </a:defRPr>
            </a:lvl5pPr>
            <a:lvl6pPr lvl="5" algn="l" rtl="0">
              <a:lnSpc>
                <a:spcPct val="100000"/>
              </a:lnSpc>
              <a:spcBef>
                <a:spcPts val="0"/>
              </a:spcBef>
              <a:spcAft>
                <a:spcPts val="0"/>
              </a:spcAft>
              <a:buClr>
                <a:schemeClr val="accent1"/>
              </a:buClr>
              <a:buSzPts val="1100"/>
              <a:buNone/>
              <a:defRPr sz="1800">
                <a:solidFill>
                  <a:schemeClr val="accent1"/>
                </a:solidFill>
              </a:defRPr>
            </a:lvl6pPr>
            <a:lvl7pPr lvl="6" algn="l" rtl="0">
              <a:lnSpc>
                <a:spcPct val="100000"/>
              </a:lnSpc>
              <a:spcBef>
                <a:spcPts val="0"/>
              </a:spcBef>
              <a:spcAft>
                <a:spcPts val="0"/>
              </a:spcAft>
              <a:buClr>
                <a:schemeClr val="accent1"/>
              </a:buClr>
              <a:buSzPts val="1100"/>
              <a:buNone/>
              <a:defRPr sz="1800">
                <a:solidFill>
                  <a:schemeClr val="accent1"/>
                </a:solidFill>
              </a:defRPr>
            </a:lvl7pPr>
            <a:lvl8pPr lvl="7" algn="l" rtl="0">
              <a:lnSpc>
                <a:spcPct val="100000"/>
              </a:lnSpc>
              <a:spcBef>
                <a:spcPts val="0"/>
              </a:spcBef>
              <a:spcAft>
                <a:spcPts val="0"/>
              </a:spcAft>
              <a:buClr>
                <a:schemeClr val="accent1"/>
              </a:buClr>
              <a:buSzPts val="1100"/>
              <a:buNone/>
              <a:defRPr sz="1800">
                <a:solidFill>
                  <a:schemeClr val="accent1"/>
                </a:solidFill>
              </a:defRPr>
            </a:lvl8pPr>
            <a:lvl9pPr lvl="8" algn="l" rtl="0">
              <a:lnSpc>
                <a:spcPct val="100000"/>
              </a:lnSpc>
              <a:spcBef>
                <a:spcPts val="0"/>
              </a:spcBef>
              <a:spcAft>
                <a:spcPts val="0"/>
              </a:spcAft>
              <a:buClr>
                <a:schemeClr val="accent1"/>
              </a:buClr>
              <a:buSzPts val="1100"/>
              <a:buNone/>
              <a:defRPr sz="1800">
                <a:solidFill>
                  <a:schemeClr val="accent1"/>
                </a:solidFil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Slide - Header 1">
  <p:cSld name="Content Slide - Header_1">
    <p:spTree>
      <p:nvGrpSpPr>
        <p:cNvPr id="1" name="Shape 300"/>
        <p:cNvGrpSpPr/>
        <p:nvPr/>
      </p:nvGrpSpPr>
      <p:grpSpPr>
        <a:xfrm>
          <a:off x="0" y="0"/>
          <a:ext cx="0" cy="0"/>
          <a:chOff x="0" y="0"/>
          <a:chExt cx="0" cy="0"/>
        </a:xfrm>
      </p:grpSpPr>
      <p:sp>
        <p:nvSpPr>
          <p:cNvPr id="301" name="Google Shape;301;p68"/>
          <p:cNvSpPr txBox="1">
            <a:spLocks noGrp="1"/>
          </p:cNvSpPr>
          <p:nvPr>
            <p:ph type="title"/>
          </p:nvPr>
        </p:nvSpPr>
        <p:spPr>
          <a:xfrm>
            <a:off x="381000" y="365892"/>
            <a:ext cx="5518200" cy="3927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accent1"/>
              </a:buClr>
              <a:buSzPts val="2200"/>
              <a:buFont typeface="Calibri"/>
              <a:buNone/>
              <a:defRPr sz="2200" b="1" i="0" u="none" strike="noStrike" cap="none">
                <a:solidFill>
                  <a:schemeClr val="accent1"/>
                </a:solidFill>
                <a:latin typeface="Calibri"/>
                <a:ea typeface="Calibri"/>
                <a:cs typeface="Calibri"/>
                <a:sym typeface="Calibri"/>
              </a:defRPr>
            </a:lvl1pPr>
            <a:lvl2pPr lvl="1" rtl="0">
              <a:spcBef>
                <a:spcPts val="0"/>
              </a:spcBef>
              <a:spcAft>
                <a:spcPts val="0"/>
              </a:spcAft>
              <a:buClr>
                <a:schemeClr val="accent1"/>
              </a:buClr>
              <a:buSzPts val="1400"/>
              <a:buNone/>
              <a:defRPr sz="1800">
                <a:solidFill>
                  <a:schemeClr val="accent1"/>
                </a:solidFill>
              </a:defRPr>
            </a:lvl2pPr>
            <a:lvl3pPr lvl="2" rtl="0">
              <a:spcBef>
                <a:spcPts val="0"/>
              </a:spcBef>
              <a:spcAft>
                <a:spcPts val="0"/>
              </a:spcAft>
              <a:buClr>
                <a:schemeClr val="accent1"/>
              </a:buClr>
              <a:buSzPts val="1400"/>
              <a:buNone/>
              <a:defRPr sz="1800">
                <a:solidFill>
                  <a:schemeClr val="accent1"/>
                </a:solidFill>
              </a:defRPr>
            </a:lvl3pPr>
            <a:lvl4pPr lvl="3" rtl="0">
              <a:spcBef>
                <a:spcPts val="0"/>
              </a:spcBef>
              <a:spcAft>
                <a:spcPts val="0"/>
              </a:spcAft>
              <a:buClr>
                <a:schemeClr val="accent1"/>
              </a:buClr>
              <a:buSzPts val="1400"/>
              <a:buNone/>
              <a:defRPr sz="1800">
                <a:solidFill>
                  <a:schemeClr val="accent1"/>
                </a:solidFill>
              </a:defRPr>
            </a:lvl4pPr>
            <a:lvl5pPr lvl="4" rtl="0">
              <a:spcBef>
                <a:spcPts val="0"/>
              </a:spcBef>
              <a:spcAft>
                <a:spcPts val="0"/>
              </a:spcAft>
              <a:buClr>
                <a:schemeClr val="accent1"/>
              </a:buClr>
              <a:buSzPts val="1400"/>
              <a:buNone/>
              <a:defRPr sz="1800">
                <a:solidFill>
                  <a:schemeClr val="accent1"/>
                </a:solidFill>
              </a:defRPr>
            </a:lvl5pPr>
            <a:lvl6pPr lvl="5" rtl="0">
              <a:spcBef>
                <a:spcPts val="0"/>
              </a:spcBef>
              <a:spcAft>
                <a:spcPts val="0"/>
              </a:spcAft>
              <a:buClr>
                <a:schemeClr val="accent1"/>
              </a:buClr>
              <a:buSzPts val="1400"/>
              <a:buNone/>
              <a:defRPr sz="1800">
                <a:solidFill>
                  <a:schemeClr val="accent1"/>
                </a:solidFill>
              </a:defRPr>
            </a:lvl6pPr>
            <a:lvl7pPr lvl="6" rtl="0">
              <a:spcBef>
                <a:spcPts val="0"/>
              </a:spcBef>
              <a:spcAft>
                <a:spcPts val="0"/>
              </a:spcAft>
              <a:buClr>
                <a:schemeClr val="accent1"/>
              </a:buClr>
              <a:buSzPts val="1400"/>
              <a:buNone/>
              <a:defRPr sz="1800">
                <a:solidFill>
                  <a:schemeClr val="accent1"/>
                </a:solidFill>
              </a:defRPr>
            </a:lvl7pPr>
            <a:lvl8pPr lvl="7" rtl="0">
              <a:spcBef>
                <a:spcPts val="0"/>
              </a:spcBef>
              <a:spcAft>
                <a:spcPts val="0"/>
              </a:spcAft>
              <a:buClr>
                <a:schemeClr val="accent1"/>
              </a:buClr>
              <a:buSzPts val="1400"/>
              <a:buNone/>
              <a:defRPr sz="1800">
                <a:solidFill>
                  <a:schemeClr val="accent1"/>
                </a:solidFill>
              </a:defRPr>
            </a:lvl8pPr>
            <a:lvl9pPr lvl="8" rtl="0">
              <a:spcBef>
                <a:spcPts val="0"/>
              </a:spcBef>
              <a:spcAft>
                <a:spcPts val="0"/>
              </a:spcAft>
              <a:buClr>
                <a:schemeClr val="accent1"/>
              </a:buClr>
              <a:buSzPts val="1400"/>
              <a:buNone/>
              <a:defRPr sz="1800">
                <a:solidFill>
                  <a:schemeClr val="accent1"/>
                </a:solidFill>
              </a:defRPr>
            </a:lvl9pPr>
          </a:lstStyle>
          <a:p>
            <a:endParaRPr/>
          </a:p>
        </p:txBody>
      </p:sp>
      <p:sp>
        <p:nvSpPr>
          <p:cNvPr id="302" name="Google Shape;302;p68"/>
          <p:cNvSpPr txBox="1">
            <a:spLocks noGrp="1"/>
          </p:cNvSpPr>
          <p:nvPr>
            <p:ph type="body" idx="1"/>
          </p:nvPr>
        </p:nvSpPr>
        <p:spPr>
          <a:xfrm>
            <a:off x="457200" y="1247539"/>
            <a:ext cx="8229600" cy="336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rgbClr val="000000"/>
              </a:buClr>
              <a:buSzPts val="2000"/>
              <a:buFont typeface="Arial"/>
              <a:buNone/>
              <a:defRPr sz="2000" b="0" i="0" u="none" strike="noStrike" cap="none">
                <a:solidFill>
                  <a:srgbClr val="000000"/>
                </a:solidFill>
                <a:latin typeface="Calibri"/>
                <a:ea typeface="Calibri"/>
                <a:cs typeface="Calibri"/>
                <a:sym typeface="Calibri"/>
              </a:defRPr>
            </a:lvl1pPr>
            <a:lvl2pPr marL="914400" marR="0" lvl="1" indent="-342900" algn="l" rtl="0">
              <a:spcBef>
                <a:spcPts val="36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2pPr>
            <a:lvl3pPr marL="1371600" marR="0" lvl="2" indent="-330200" algn="l" rtl="0">
              <a:spcBef>
                <a:spcPts val="320"/>
              </a:spcBef>
              <a:spcAft>
                <a:spcPts val="0"/>
              </a:spcAft>
              <a:buClr>
                <a:srgbClr val="1B75BC"/>
              </a:buClr>
              <a:buSzPts val="1600"/>
              <a:buFont typeface="Arial"/>
              <a:buChar char="•"/>
              <a:defRPr sz="1600" b="0" i="0" u="none" strike="noStrike" cap="none">
                <a:solidFill>
                  <a:srgbClr val="1B75BC"/>
                </a:solidFill>
                <a:latin typeface="Calibri"/>
                <a:ea typeface="Calibri"/>
                <a:cs typeface="Calibri"/>
                <a:sym typeface="Calibri"/>
              </a:defRPr>
            </a:lvl3pPr>
            <a:lvl4pPr marL="1828800" marR="0" lvl="3" indent="-323850" algn="l" rtl="0">
              <a:spcBef>
                <a:spcPts val="300"/>
              </a:spcBef>
              <a:spcAft>
                <a:spcPts val="0"/>
              </a:spcAft>
              <a:buClr>
                <a:srgbClr val="1B75BC"/>
              </a:buClr>
              <a:buSzPts val="1500"/>
              <a:buFont typeface="Arial"/>
              <a:buChar char="–"/>
              <a:defRPr sz="1500" b="0" i="0" u="none" strike="noStrike" cap="none">
                <a:solidFill>
                  <a:srgbClr val="1B75BC"/>
                </a:solidFill>
                <a:latin typeface="Calibri"/>
                <a:ea typeface="Calibri"/>
                <a:cs typeface="Calibri"/>
                <a:sym typeface="Calibri"/>
              </a:defRPr>
            </a:lvl4pPr>
            <a:lvl5pPr marL="2286000" marR="0" lvl="4" indent="-323850" algn="l" rtl="0">
              <a:spcBef>
                <a:spcPts val="300"/>
              </a:spcBef>
              <a:spcAft>
                <a:spcPts val="0"/>
              </a:spcAft>
              <a:buClr>
                <a:srgbClr val="1B75BC"/>
              </a:buClr>
              <a:buSzPts val="1500"/>
              <a:buFont typeface="Arial"/>
              <a:buChar char="»"/>
              <a:defRPr sz="1500" b="0" i="0" u="none" strike="noStrike" cap="none">
                <a:solidFill>
                  <a:srgbClr val="1B75BC"/>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3" name="Google Shape;303;p68"/>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pic>
        <p:nvPicPr>
          <p:cNvPr id="304" name="Google Shape;304;p68" descr="GA4GH-Logo-2.png"/>
          <p:cNvPicPr preferRelativeResize="0"/>
          <p:nvPr/>
        </p:nvPicPr>
        <p:blipFill rotWithShape="1">
          <a:blip r:embed="rId2">
            <a:alphaModFix/>
          </a:blip>
          <a:srcRect/>
          <a:stretch/>
        </p:blipFill>
        <p:spPr>
          <a:xfrm>
            <a:off x="6621779" y="324928"/>
            <a:ext cx="2025524" cy="495299"/>
          </a:xfrm>
          <a:prstGeom prst="rect">
            <a:avLst/>
          </a:prstGeom>
          <a:noFill/>
          <a:ln>
            <a:noFill/>
          </a:ln>
        </p:spPr>
      </p:pic>
      <p:cxnSp>
        <p:nvCxnSpPr>
          <p:cNvPr id="305" name="Google Shape;305;p68"/>
          <p:cNvCxnSpPr/>
          <p:nvPr/>
        </p:nvCxnSpPr>
        <p:spPr>
          <a:xfrm>
            <a:off x="457200" y="867042"/>
            <a:ext cx="5715000" cy="0"/>
          </a:xfrm>
          <a:prstGeom prst="straightConnector1">
            <a:avLst/>
          </a:prstGeom>
          <a:noFill/>
          <a:ln w="19050" cap="flat" cmpd="sng">
            <a:solidFill>
              <a:schemeClr val="accent1"/>
            </a:solidFill>
            <a:prstDash val="solid"/>
            <a:round/>
            <a:headEnd type="none" w="med" len="med"/>
            <a:tailEnd type="none" w="med" len="med"/>
          </a:ln>
        </p:spPr>
      </p:cxnSp>
      <p:pic>
        <p:nvPicPr>
          <p:cNvPr id="306" name="Google Shape;306;p68"/>
          <p:cNvPicPr preferRelativeResize="0"/>
          <p:nvPr/>
        </p:nvPicPr>
        <p:blipFill rotWithShape="1">
          <a:blip r:embed="rId3">
            <a:alphaModFix amt="15000"/>
          </a:blip>
          <a:srcRect l="2669" t="2591" r="2660"/>
          <a:stretch/>
        </p:blipFill>
        <p:spPr>
          <a:xfrm>
            <a:off x="0" y="81900"/>
            <a:ext cx="9144000" cy="48239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2 Column Content Slide - Header 2 4">
  <p:cSld name="2 Column Content Slide - Header_2_4">
    <p:spTree>
      <p:nvGrpSpPr>
        <p:cNvPr id="1" name="Shape 307"/>
        <p:cNvGrpSpPr/>
        <p:nvPr/>
      </p:nvGrpSpPr>
      <p:grpSpPr>
        <a:xfrm>
          <a:off x="0" y="0"/>
          <a:ext cx="0" cy="0"/>
          <a:chOff x="0" y="0"/>
          <a:chExt cx="0" cy="0"/>
        </a:xfrm>
      </p:grpSpPr>
      <p:sp>
        <p:nvSpPr>
          <p:cNvPr id="308" name="Google Shape;308;p69"/>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309" name="Google Shape;309;p69"/>
          <p:cNvSpPr txBox="1">
            <a:spLocks noGrp="1"/>
          </p:cNvSpPr>
          <p:nvPr>
            <p:ph type="body" idx="1"/>
          </p:nvPr>
        </p:nvSpPr>
        <p:spPr>
          <a:xfrm>
            <a:off x="457200" y="1505050"/>
            <a:ext cx="4038600" cy="3219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rgbClr val="000000"/>
              </a:buClr>
              <a:buSzPts val="2000"/>
              <a:buFont typeface="Arial"/>
              <a:buNone/>
              <a:defRPr sz="2000" b="0" i="0" u="none" strike="noStrike" cap="none">
                <a:solidFill>
                  <a:srgbClr val="000000"/>
                </a:solidFill>
                <a:latin typeface="Calibri"/>
                <a:ea typeface="Calibri"/>
                <a:cs typeface="Calibri"/>
                <a:sym typeface="Calibri"/>
              </a:defRPr>
            </a:lvl1pPr>
            <a:lvl2pPr marL="914400" marR="0" lvl="1" indent="-342900" algn="l" rtl="0">
              <a:spcBef>
                <a:spcPts val="36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2pPr>
            <a:lvl3pPr marL="1371600" marR="0" lvl="2" indent="-336550" algn="l" rtl="0">
              <a:spcBef>
                <a:spcPts val="340"/>
              </a:spcBef>
              <a:spcAft>
                <a:spcPts val="0"/>
              </a:spcAft>
              <a:buClr>
                <a:srgbClr val="000000"/>
              </a:buClr>
              <a:buSzPts val="1700"/>
              <a:buFont typeface="Arial"/>
              <a:buChar char="•"/>
              <a:defRPr sz="1700" b="0" i="0" u="none" strike="noStrike" cap="none">
                <a:solidFill>
                  <a:srgbClr val="000000"/>
                </a:solidFill>
                <a:latin typeface="Calibri"/>
                <a:ea typeface="Calibri"/>
                <a:cs typeface="Calibri"/>
                <a:sym typeface="Calibri"/>
              </a:defRPr>
            </a:lvl3pPr>
            <a:lvl4pPr marL="1828800" marR="0" lvl="3" indent="-330200" algn="l" rtl="0">
              <a:spcBef>
                <a:spcPts val="320"/>
              </a:spcBef>
              <a:spcAft>
                <a:spcPts val="0"/>
              </a:spcAft>
              <a:buClr>
                <a:srgbClr val="000000"/>
              </a:buClr>
              <a:buSzPts val="1600"/>
              <a:buFont typeface="Arial"/>
              <a:buChar char="–"/>
              <a:defRPr sz="1600" b="0" i="0" u="none" strike="noStrike" cap="none">
                <a:solidFill>
                  <a:srgbClr val="000000"/>
                </a:solidFill>
                <a:latin typeface="Calibri"/>
                <a:ea typeface="Calibri"/>
                <a:cs typeface="Calibri"/>
                <a:sym typeface="Calibri"/>
              </a:defRPr>
            </a:lvl4pPr>
            <a:lvl5pPr marL="2286000" marR="0" lvl="4" indent="-323850" algn="l" rtl="0">
              <a:spcBef>
                <a:spcPts val="300"/>
              </a:spcBef>
              <a:spcAft>
                <a:spcPts val="0"/>
              </a:spcAft>
              <a:buClr>
                <a:srgbClr val="000000"/>
              </a:buClr>
              <a:buSzPts val="1500"/>
              <a:buFont typeface="Arial"/>
              <a:buChar char="»"/>
              <a:defRPr sz="1500" b="0" i="0" u="none" strike="noStrike" cap="none">
                <a:solidFill>
                  <a:srgbClr val="000000"/>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0" name="Google Shape;310;p69"/>
          <p:cNvSpPr txBox="1">
            <a:spLocks noGrp="1"/>
          </p:cNvSpPr>
          <p:nvPr>
            <p:ph type="body" idx="2"/>
          </p:nvPr>
        </p:nvSpPr>
        <p:spPr>
          <a:xfrm>
            <a:off x="4648200" y="1505053"/>
            <a:ext cx="4038600" cy="3219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rgbClr val="000000"/>
              </a:buClr>
              <a:buSzPts val="2000"/>
              <a:buFont typeface="Arial"/>
              <a:buNone/>
              <a:defRPr sz="2000" b="0" i="0" u="none" strike="noStrike" cap="none">
                <a:solidFill>
                  <a:srgbClr val="000000"/>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1" name="Google Shape;311;p69"/>
          <p:cNvSpPr txBox="1">
            <a:spLocks noGrp="1"/>
          </p:cNvSpPr>
          <p:nvPr>
            <p:ph type="body" idx="3"/>
          </p:nvPr>
        </p:nvSpPr>
        <p:spPr>
          <a:xfrm>
            <a:off x="457201" y="1064024"/>
            <a:ext cx="4038600" cy="3621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20"/>
              </a:spcBef>
              <a:spcAft>
                <a:spcPts val="0"/>
              </a:spcAft>
              <a:buClr>
                <a:schemeClr val="dk1"/>
              </a:buClr>
              <a:buSzPts val="2100"/>
              <a:buFont typeface="Proxima Nova"/>
              <a:buNone/>
              <a:defRPr sz="2100" b="1" i="0" u="none" strike="noStrike" cap="none">
                <a:solidFill>
                  <a:schemeClr val="dk1"/>
                </a:solidFill>
                <a:latin typeface="Proxima Nova"/>
                <a:ea typeface="Proxima Nova"/>
                <a:cs typeface="Proxima Nova"/>
                <a:sym typeface="Proxima Nova"/>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2" name="Google Shape;312;p69"/>
          <p:cNvSpPr txBox="1">
            <a:spLocks noGrp="1"/>
          </p:cNvSpPr>
          <p:nvPr>
            <p:ph type="body" idx="4"/>
          </p:nvPr>
        </p:nvSpPr>
        <p:spPr>
          <a:xfrm>
            <a:off x="4648200" y="1064024"/>
            <a:ext cx="4038600" cy="3621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20"/>
              </a:spcBef>
              <a:spcAft>
                <a:spcPts val="0"/>
              </a:spcAft>
              <a:buClr>
                <a:schemeClr val="dk1"/>
              </a:buClr>
              <a:buSzPts val="2100"/>
              <a:buFont typeface="Proxima Nova"/>
              <a:buNone/>
              <a:defRPr sz="2100" b="1" i="0" u="none" strike="noStrike" cap="none">
                <a:solidFill>
                  <a:schemeClr val="dk1"/>
                </a:solidFill>
                <a:latin typeface="Proxima Nova"/>
                <a:ea typeface="Proxima Nova"/>
                <a:cs typeface="Proxima Nova"/>
                <a:sym typeface="Proxima Nova"/>
              </a:defRPr>
            </a:lvl1pPr>
            <a:lvl2pPr marL="914400" marR="0" lvl="1" indent="-406400" algn="l" rtl="0">
              <a:spcBef>
                <a:spcPts val="560"/>
              </a:spcBef>
              <a:spcAft>
                <a:spcPts val="0"/>
              </a:spcAft>
              <a:buClr>
                <a:schemeClr val="dk1"/>
              </a:buClr>
              <a:buSzPts val="2800"/>
              <a:buFont typeface="Proxima Nova"/>
              <a:buChar char="–"/>
              <a:defRPr sz="2800" i="0" u="none" strike="noStrike" cap="none">
                <a:solidFill>
                  <a:schemeClr val="dk1"/>
                </a:solidFill>
                <a:latin typeface="Proxima Nova"/>
                <a:ea typeface="Proxima Nova"/>
                <a:cs typeface="Proxima Nova"/>
                <a:sym typeface="Proxima Nova"/>
              </a:defRPr>
            </a:lvl2pPr>
            <a:lvl3pPr marL="1371600" marR="0" lvl="2" indent="-381000" algn="l" rtl="0">
              <a:spcBef>
                <a:spcPts val="480"/>
              </a:spcBef>
              <a:spcAft>
                <a:spcPts val="0"/>
              </a:spcAft>
              <a:buClr>
                <a:schemeClr val="dk1"/>
              </a:buClr>
              <a:buSzPts val="2400"/>
              <a:buFont typeface="Proxima Nova"/>
              <a:buChar char="•"/>
              <a:defRPr sz="2400" i="0" u="none" strike="noStrike" cap="none">
                <a:solidFill>
                  <a:schemeClr val="dk1"/>
                </a:solidFill>
                <a:latin typeface="Proxima Nova"/>
                <a:ea typeface="Proxima Nova"/>
                <a:cs typeface="Proxima Nova"/>
                <a:sym typeface="Proxima Nova"/>
              </a:defRPr>
            </a:lvl3pPr>
            <a:lvl4pPr marL="1828800" marR="0" lvl="3"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4pPr>
            <a:lvl5pPr marL="2286000" marR="0" lvl="4"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5pPr>
            <a:lvl6pPr marL="2743200" marR="0" lvl="5"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6pPr>
            <a:lvl7pPr marL="3200400" marR="0" lvl="6"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7pPr>
            <a:lvl8pPr marL="3657600" marR="0" lvl="7"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8pPr>
            <a:lvl9pPr marL="4114800" marR="0" lvl="8"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9pPr>
          </a:lstStyle>
          <a:p>
            <a:endParaRPr/>
          </a:p>
        </p:txBody>
      </p:sp>
      <p:sp>
        <p:nvSpPr>
          <p:cNvPr id="313" name="Google Shape;313;p69"/>
          <p:cNvSpPr txBox="1">
            <a:spLocks noGrp="1"/>
          </p:cNvSpPr>
          <p:nvPr>
            <p:ph type="title"/>
          </p:nvPr>
        </p:nvSpPr>
        <p:spPr>
          <a:xfrm>
            <a:off x="381000" y="365892"/>
            <a:ext cx="5518200" cy="3927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accent1"/>
              </a:buClr>
              <a:buSzPts val="2200"/>
              <a:buFont typeface="Proxima Nova"/>
              <a:buNone/>
              <a:defRPr sz="2200" b="1" i="0" u="none" strike="noStrike" cap="non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400"/>
              <a:buNone/>
              <a:defRPr sz="1800">
                <a:solidFill>
                  <a:schemeClr val="accent1"/>
                </a:solidFill>
              </a:defRPr>
            </a:lvl2pPr>
            <a:lvl3pPr lvl="2" rtl="0">
              <a:spcBef>
                <a:spcPts val="0"/>
              </a:spcBef>
              <a:spcAft>
                <a:spcPts val="0"/>
              </a:spcAft>
              <a:buClr>
                <a:schemeClr val="accent1"/>
              </a:buClr>
              <a:buSzPts val="1400"/>
              <a:buNone/>
              <a:defRPr sz="1800">
                <a:solidFill>
                  <a:schemeClr val="accent1"/>
                </a:solidFill>
              </a:defRPr>
            </a:lvl3pPr>
            <a:lvl4pPr lvl="3" rtl="0">
              <a:spcBef>
                <a:spcPts val="0"/>
              </a:spcBef>
              <a:spcAft>
                <a:spcPts val="0"/>
              </a:spcAft>
              <a:buClr>
                <a:schemeClr val="accent1"/>
              </a:buClr>
              <a:buSzPts val="1400"/>
              <a:buNone/>
              <a:defRPr sz="1800">
                <a:solidFill>
                  <a:schemeClr val="accent1"/>
                </a:solidFill>
              </a:defRPr>
            </a:lvl4pPr>
            <a:lvl5pPr lvl="4" rtl="0">
              <a:spcBef>
                <a:spcPts val="0"/>
              </a:spcBef>
              <a:spcAft>
                <a:spcPts val="0"/>
              </a:spcAft>
              <a:buClr>
                <a:schemeClr val="accent1"/>
              </a:buClr>
              <a:buSzPts val="1400"/>
              <a:buNone/>
              <a:defRPr sz="1800">
                <a:solidFill>
                  <a:schemeClr val="accent1"/>
                </a:solidFill>
              </a:defRPr>
            </a:lvl5pPr>
            <a:lvl6pPr lvl="5" rtl="0">
              <a:spcBef>
                <a:spcPts val="0"/>
              </a:spcBef>
              <a:spcAft>
                <a:spcPts val="0"/>
              </a:spcAft>
              <a:buClr>
                <a:schemeClr val="accent1"/>
              </a:buClr>
              <a:buSzPts val="1400"/>
              <a:buNone/>
              <a:defRPr sz="1800">
                <a:solidFill>
                  <a:schemeClr val="accent1"/>
                </a:solidFill>
              </a:defRPr>
            </a:lvl6pPr>
            <a:lvl7pPr lvl="6" rtl="0">
              <a:spcBef>
                <a:spcPts val="0"/>
              </a:spcBef>
              <a:spcAft>
                <a:spcPts val="0"/>
              </a:spcAft>
              <a:buClr>
                <a:schemeClr val="accent1"/>
              </a:buClr>
              <a:buSzPts val="1400"/>
              <a:buNone/>
              <a:defRPr sz="1800">
                <a:solidFill>
                  <a:schemeClr val="accent1"/>
                </a:solidFill>
              </a:defRPr>
            </a:lvl7pPr>
            <a:lvl8pPr lvl="7" rtl="0">
              <a:spcBef>
                <a:spcPts val="0"/>
              </a:spcBef>
              <a:spcAft>
                <a:spcPts val="0"/>
              </a:spcAft>
              <a:buClr>
                <a:schemeClr val="accent1"/>
              </a:buClr>
              <a:buSzPts val="1400"/>
              <a:buNone/>
              <a:defRPr sz="1800">
                <a:solidFill>
                  <a:schemeClr val="accent1"/>
                </a:solidFill>
              </a:defRPr>
            </a:lvl8pPr>
            <a:lvl9pPr lvl="8" rtl="0">
              <a:spcBef>
                <a:spcPts val="0"/>
              </a:spcBef>
              <a:spcAft>
                <a:spcPts val="0"/>
              </a:spcAft>
              <a:buClr>
                <a:schemeClr val="accent1"/>
              </a:buClr>
              <a:buSzPts val="1400"/>
              <a:buNone/>
              <a:defRPr sz="1800">
                <a:solidFill>
                  <a:schemeClr val="accent1"/>
                </a:solidFill>
              </a:defRPr>
            </a:lvl9pPr>
          </a:lstStyle>
          <a:p>
            <a:endParaRPr/>
          </a:p>
        </p:txBody>
      </p:sp>
      <p:cxnSp>
        <p:nvCxnSpPr>
          <p:cNvPr id="314" name="Google Shape;314;p69"/>
          <p:cNvCxnSpPr/>
          <p:nvPr/>
        </p:nvCxnSpPr>
        <p:spPr>
          <a:xfrm>
            <a:off x="457200" y="867042"/>
            <a:ext cx="5715000" cy="0"/>
          </a:xfrm>
          <a:prstGeom prst="straightConnector1">
            <a:avLst/>
          </a:prstGeom>
          <a:noFill/>
          <a:ln w="19050" cap="flat" cmpd="sng">
            <a:solidFill>
              <a:schemeClr val="accent1"/>
            </a:solidFill>
            <a:prstDash val="solid"/>
            <a:round/>
            <a:headEnd type="none" w="med" len="med"/>
            <a:tailEnd type="none" w="med" len="med"/>
          </a:ln>
        </p:spPr>
      </p:cxnSp>
      <p:pic>
        <p:nvPicPr>
          <p:cNvPr id="315" name="Google Shape;315;p69" descr="GA4GH-Logo-2.png"/>
          <p:cNvPicPr preferRelativeResize="0"/>
          <p:nvPr/>
        </p:nvPicPr>
        <p:blipFill rotWithShape="1">
          <a:blip r:embed="rId2">
            <a:alphaModFix/>
          </a:blip>
          <a:srcRect/>
          <a:stretch/>
        </p:blipFill>
        <p:spPr>
          <a:xfrm>
            <a:off x="6621779" y="324928"/>
            <a:ext cx="2025524" cy="495299"/>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2 Column Content Slide - Header 2 5">
  <p:cSld name="2 Column Content Slide - Header_2_5">
    <p:spTree>
      <p:nvGrpSpPr>
        <p:cNvPr id="1" name="Shape 316"/>
        <p:cNvGrpSpPr/>
        <p:nvPr/>
      </p:nvGrpSpPr>
      <p:grpSpPr>
        <a:xfrm>
          <a:off x="0" y="0"/>
          <a:ext cx="0" cy="0"/>
          <a:chOff x="0" y="0"/>
          <a:chExt cx="0" cy="0"/>
        </a:xfrm>
      </p:grpSpPr>
      <p:sp>
        <p:nvSpPr>
          <p:cNvPr id="317" name="Google Shape;317;p70"/>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318" name="Google Shape;318;p70"/>
          <p:cNvSpPr txBox="1">
            <a:spLocks noGrp="1"/>
          </p:cNvSpPr>
          <p:nvPr>
            <p:ph type="body" idx="1"/>
          </p:nvPr>
        </p:nvSpPr>
        <p:spPr>
          <a:xfrm>
            <a:off x="457200" y="1505050"/>
            <a:ext cx="4038600" cy="3219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rgbClr val="000000"/>
              </a:buClr>
              <a:buSzPts val="2000"/>
              <a:buFont typeface="Arial"/>
              <a:buNone/>
              <a:defRPr sz="2000" b="0" i="0" u="none" strike="noStrike" cap="none">
                <a:solidFill>
                  <a:srgbClr val="000000"/>
                </a:solidFill>
                <a:latin typeface="Calibri"/>
                <a:ea typeface="Calibri"/>
                <a:cs typeface="Calibri"/>
                <a:sym typeface="Calibri"/>
              </a:defRPr>
            </a:lvl1pPr>
            <a:lvl2pPr marL="914400" marR="0" lvl="1" indent="-342900" algn="l" rtl="0">
              <a:spcBef>
                <a:spcPts val="36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2pPr>
            <a:lvl3pPr marL="1371600" marR="0" lvl="2" indent="-336550" algn="l" rtl="0">
              <a:spcBef>
                <a:spcPts val="340"/>
              </a:spcBef>
              <a:spcAft>
                <a:spcPts val="0"/>
              </a:spcAft>
              <a:buClr>
                <a:srgbClr val="000000"/>
              </a:buClr>
              <a:buSzPts val="1700"/>
              <a:buFont typeface="Arial"/>
              <a:buChar char="•"/>
              <a:defRPr sz="1700" b="0" i="0" u="none" strike="noStrike" cap="none">
                <a:solidFill>
                  <a:srgbClr val="000000"/>
                </a:solidFill>
                <a:latin typeface="Calibri"/>
                <a:ea typeface="Calibri"/>
                <a:cs typeface="Calibri"/>
                <a:sym typeface="Calibri"/>
              </a:defRPr>
            </a:lvl3pPr>
            <a:lvl4pPr marL="1828800" marR="0" lvl="3" indent="-330200" algn="l" rtl="0">
              <a:spcBef>
                <a:spcPts val="320"/>
              </a:spcBef>
              <a:spcAft>
                <a:spcPts val="0"/>
              </a:spcAft>
              <a:buClr>
                <a:srgbClr val="000000"/>
              </a:buClr>
              <a:buSzPts val="1600"/>
              <a:buFont typeface="Arial"/>
              <a:buChar char="–"/>
              <a:defRPr sz="1600" b="0" i="0" u="none" strike="noStrike" cap="none">
                <a:solidFill>
                  <a:srgbClr val="000000"/>
                </a:solidFill>
                <a:latin typeface="Calibri"/>
                <a:ea typeface="Calibri"/>
                <a:cs typeface="Calibri"/>
                <a:sym typeface="Calibri"/>
              </a:defRPr>
            </a:lvl4pPr>
            <a:lvl5pPr marL="2286000" marR="0" lvl="4" indent="-323850" algn="l" rtl="0">
              <a:spcBef>
                <a:spcPts val="300"/>
              </a:spcBef>
              <a:spcAft>
                <a:spcPts val="0"/>
              </a:spcAft>
              <a:buClr>
                <a:srgbClr val="000000"/>
              </a:buClr>
              <a:buSzPts val="1500"/>
              <a:buFont typeface="Arial"/>
              <a:buChar char="»"/>
              <a:defRPr sz="1500" b="0" i="0" u="none" strike="noStrike" cap="none">
                <a:solidFill>
                  <a:srgbClr val="000000"/>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9" name="Google Shape;319;p70"/>
          <p:cNvSpPr txBox="1">
            <a:spLocks noGrp="1"/>
          </p:cNvSpPr>
          <p:nvPr>
            <p:ph type="body" idx="2"/>
          </p:nvPr>
        </p:nvSpPr>
        <p:spPr>
          <a:xfrm>
            <a:off x="4648200" y="1505053"/>
            <a:ext cx="4038600" cy="3219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rgbClr val="000000"/>
              </a:buClr>
              <a:buSzPts val="2000"/>
              <a:buFont typeface="Arial"/>
              <a:buNone/>
              <a:defRPr sz="2000" b="0" i="0" u="none" strike="noStrike" cap="none">
                <a:solidFill>
                  <a:srgbClr val="000000"/>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0" name="Google Shape;320;p70"/>
          <p:cNvSpPr txBox="1">
            <a:spLocks noGrp="1"/>
          </p:cNvSpPr>
          <p:nvPr>
            <p:ph type="body" idx="3"/>
          </p:nvPr>
        </p:nvSpPr>
        <p:spPr>
          <a:xfrm>
            <a:off x="457201" y="1064024"/>
            <a:ext cx="4038600" cy="3621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20"/>
              </a:spcBef>
              <a:spcAft>
                <a:spcPts val="0"/>
              </a:spcAft>
              <a:buClr>
                <a:schemeClr val="dk1"/>
              </a:buClr>
              <a:buSzPts val="2100"/>
              <a:buFont typeface="Proxima Nova"/>
              <a:buNone/>
              <a:defRPr sz="2100" b="1" i="0" u="none" strike="noStrike" cap="none">
                <a:solidFill>
                  <a:schemeClr val="dk1"/>
                </a:solidFill>
                <a:latin typeface="Proxima Nova"/>
                <a:ea typeface="Proxima Nova"/>
                <a:cs typeface="Proxima Nova"/>
                <a:sym typeface="Proxima Nova"/>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1" name="Google Shape;321;p70"/>
          <p:cNvSpPr txBox="1">
            <a:spLocks noGrp="1"/>
          </p:cNvSpPr>
          <p:nvPr>
            <p:ph type="body" idx="4"/>
          </p:nvPr>
        </p:nvSpPr>
        <p:spPr>
          <a:xfrm>
            <a:off x="4648200" y="1064024"/>
            <a:ext cx="4038600" cy="3621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20"/>
              </a:spcBef>
              <a:spcAft>
                <a:spcPts val="0"/>
              </a:spcAft>
              <a:buClr>
                <a:schemeClr val="dk1"/>
              </a:buClr>
              <a:buSzPts val="2100"/>
              <a:buFont typeface="Proxima Nova"/>
              <a:buNone/>
              <a:defRPr sz="2100" b="1" i="0" u="none" strike="noStrike" cap="none">
                <a:solidFill>
                  <a:schemeClr val="dk1"/>
                </a:solidFill>
                <a:latin typeface="Proxima Nova"/>
                <a:ea typeface="Proxima Nova"/>
                <a:cs typeface="Proxima Nova"/>
                <a:sym typeface="Proxima Nova"/>
              </a:defRPr>
            </a:lvl1pPr>
            <a:lvl2pPr marL="914400" marR="0" lvl="1" indent="-406400" algn="l" rtl="0">
              <a:spcBef>
                <a:spcPts val="560"/>
              </a:spcBef>
              <a:spcAft>
                <a:spcPts val="0"/>
              </a:spcAft>
              <a:buClr>
                <a:schemeClr val="dk1"/>
              </a:buClr>
              <a:buSzPts val="2800"/>
              <a:buFont typeface="Proxima Nova"/>
              <a:buChar char="–"/>
              <a:defRPr sz="2800" i="0" u="none" strike="noStrike" cap="none">
                <a:solidFill>
                  <a:schemeClr val="dk1"/>
                </a:solidFill>
                <a:latin typeface="Proxima Nova"/>
                <a:ea typeface="Proxima Nova"/>
                <a:cs typeface="Proxima Nova"/>
                <a:sym typeface="Proxima Nova"/>
              </a:defRPr>
            </a:lvl2pPr>
            <a:lvl3pPr marL="1371600" marR="0" lvl="2" indent="-381000" algn="l" rtl="0">
              <a:spcBef>
                <a:spcPts val="480"/>
              </a:spcBef>
              <a:spcAft>
                <a:spcPts val="0"/>
              </a:spcAft>
              <a:buClr>
                <a:schemeClr val="dk1"/>
              </a:buClr>
              <a:buSzPts val="2400"/>
              <a:buFont typeface="Proxima Nova"/>
              <a:buChar char="•"/>
              <a:defRPr sz="2400" i="0" u="none" strike="noStrike" cap="none">
                <a:solidFill>
                  <a:schemeClr val="dk1"/>
                </a:solidFill>
                <a:latin typeface="Proxima Nova"/>
                <a:ea typeface="Proxima Nova"/>
                <a:cs typeface="Proxima Nova"/>
                <a:sym typeface="Proxima Nova"/>
              </a:defRPr>
            </a:lvl3pPr>
            <a:lvl4pPr marL="1828800" marR="0" lvl="3"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4pPr>
            <a:lvl5pPr marL="2286000" marR="0" lvl="4"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5pPr>
            <a:lvl6pPr marL="2743200" marR="0" lvl="5"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6pPr>
            <a:lvl7pPr marL="3200400" marR="0" lvl="6"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7pPr>
            <a:lvl8pPr marL="3657600" marR="0" lvl="7"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8pPr>
            <a:lvl9pPr marL="4114800" marR="0" lvl="8"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9pPr>
          </a:lstStyle>
          <a:p>
            <a:endParaRPr/>
          </a:p>
        </p:txBody>
      </p:sp>
      <p:sp>
        <p:nvSpPr>
          <p:cNvPr id="322" name="Google Shape;322;p70"/>
          <p:cNvSpPr txBox="1">
            <a:spLocks noGrp="1"/>
          </p:cNvSpPr>
          <p:nvPr>
            <p:ph type="title"/>
          </p:nvPr>
        </p:nvSpPr>
        <p:spPr>
          <a:xfrm>
            <a:off x="381000" y="365892"/>
            <a:ext cx="5518200" cy="3927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accent1"/>
              </a:buClr>
              <a:buSzPts val="2200"/>
              <a:buFont typeface="Proxima Nova"/>
              <a:buNone/>
              <a:defRPr sz="2200" b="1" i="0" u="none" strike="noStrike" cap="non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400"/>
              <a:buNone/>
              <a:defRPr sz="1800">
                <a:solidFill>
                  <a:schemeClr val="accent1"/>
                </a:solidFill>
              </a:defRPr>
            </a:lvl2pPr>
            <a:lvl3pPr lvl="2" rtl="0">
              <a:spcBef>
                <a:spcPts val="0"/>
              </a:spcBef>
              <a:spcAft>
                <a:spcPts val="0"/>
              </a:spcAft>
              <a:buClr>
                <a:schemeClr val="accent1"/>
              </a:buClr>
              <a:buSzPts val="1400"/>
              <a:buNone/>
              <a:defRPr sz="1800">
                <a:solidFill>
                  <a:schemeClr val="accent1"/>
                </a:solidFill>
              </a:defRPr>
            </a:lvl3pPr>
            <a:lvl4pPr lvl="3" rtl="0">
              <a:spcBef>
                <a:spcPts val="0"/>
              </a:spcBef>
              <a:spcAft>
                <a:spcPts val="0"/>
              </a:spcAft>
              <a:buClr>
                <a:schemeClr val="accent1"/>
              </a:buClr>
              <a:buSzPts val="1400"/>
              <a:buNone/>
              <a:defRPr sz="1800">
                <a:solidFill>
                  <a:schemeClr val="accent1"/>
                </a:solidFill>
              </a:defRPr>
            </a:lvl4pPr>
            <a:lvl5pPr lvl="4" rtl="0">
              <a:spcBef>
                <a:spcPts val="0"/>
              </a:spcBef>
              <a:spcAft>
                <a:spcPts val="0"/>
              </a:spcAft>
              <a:buClr>
                <a:schemeClr val="accent1"/>
              </a:buClr>
              <a:buSzPts val="1400"/>
              <a:buNone/>
              <a:defRPr sz="1800">
                <a:solidFill>
                  <a:schemeClr val="accent1"/>
                </a:solidFill>
              </a:defRPr>
            </a:lvl5pPr>
            <a:lvl6pPr lvl="5" rtl="0">
              <a:spcBef>
                <a:spcPts val="0"/>
              </a:spcBef>
              <a:spcAft>
                <a:spcPts val="0"/>
              </a:spcAft>
              <a:buClr>
                <a:schemeClr val="accent1"/>
              </a:buClr>
              <a:buSzPts val="1400"/>
              <a:buNone/>
              <a:defRPr sz="1800">
                <a:solidFill>
                  <a:schemeClr val="accent1"/>
                </a:solidFill>
              </a:defRPr>
            </a:lvl6pPr>
            <a:lvl7pPr lvl="6" rtl="0">
              <a:spcBef>
                <a:spcPts val="0"/>
              </a:spcBef>
              <a:spcAft>
                <a:spcPts val="0"/>
              </a:spcAft>
              <a:buClr>
                <a:schemeClr val="accent1"/>
              </a:buClr>
              <a:buSzPts val="1400"/>
              <a:buNone/>
              <a:defRPr sz="1800">
                <a:solidFill>
                  <a:schemeClr val="accent1"/>
                </a:solidFill>
              </a:defRPr>
            </a:lvl7pPr>
            <a:lvl8pPr lvl="7" rtl="0">
              <a:spcBef>
                <a:spcPts val="0"/>
              </a:spcBef>
              <a:spcAft>
                <a:spcPts val="0"/>
              </a:spcAft>
              <a:buClr>
                <a:schemeClr val="accent1"/>
              </a:buClr>
              <a:buSzPts val="1400"/>
              <a:buNone/>
              <a:defRPr sz="1800">
                <a:solidFill>
                  <a:schemeClr val="accent1"/>
                </a:solidFill>
              </a:defRPr>
            </a:lvl8pPr>
            <a:lvl9pPr lvl="8" rtl="0">
              <a:spcBef>
                <a:spcPts val="0"/>
              </a:spcBef>
              <a:spcAft>
                <a:spcPts val="0"/>
              </a:spcAft>
              <a:buClr>
                <a:schemeClr val="accent1"/>
              </a:buClr>
              <a:buSzPts val="1400"/>
              <a:buNone/>
              <a:defRPr sz="1800">
                <a:solidFill>
                  <a:schemeClr val="accent1"/>
                </a:solidFill>
              </a:defRPr>
            </a:lvl9pPr>
          </a:lstStyle>
          <a:p>
            <a:endParaRPr/>
          </a:p>
        </p:txBody>
      </p:sp>
      <p:cxnSp>
        <p:nvCxnSpPr>
          <p:cNvPr id="323" name="Google Shape;323;p70"/>
          <p:cNvCxnSpPr/>
          <p:nvPr/>
        </p:nvCxnSpPr>
        <p:spPr>
          <a:xfrm>
            <a:off x="457200" y="867042"/>
            <a:ext cx="5715000" cy="0"/>
          </a:xfrm>
          <a:prstGeom prst="straightConnector1">
            <a:avLst/>
          </a:prstGeom>
          <a:noFill/>
          <a:ln w="19050" cap="flat" cmpd="sng">
            <a:solidFill>
              <a:schemeClr val="accent1"/>
            </a:solidFill>
            <a:prstDash val="solid"/>
            <a:round/>
            <a:headEnd type="none" w="med" len="med"/>
            <a:tailEnd type="none" w="med" len="med"/>
          </a:ln>
        </p:spPr>
      </p:cxnSp>
      <p:pic>
        <p:nvPicPr>
          <p:cNvPr id="324" name="Google Shape;324;p70" descr="GA4GH-Logo-2.png"/>
          <p:cNvPicPr preferRelativeResize="0"/>
          <p:nvPr/>
        </p:nvPicPr>
        <p:blipFill rotWithShape="1">
          <a:blip r:embed="rId2">
            <a:alphaModFix/>
          </a:blip>
          <a:srcRect/>
          <a:stretch/>
        </p:blipFill>
        <p:spPr>
          <a:xfrm>
            <a:off x="6621779" y="324928"/>
            <a:ext cx="2025524" cy="495299"/>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2 Column Content Slide - Header 2 6">
  <p:cSld name="2 Column Content Slide - Header_2_6">
    <p:spTree>
      <p:nvGrpSpPr>
        <p:cNvPr id="1" name="Shape 325"/>
        <p:cNvGrpSpPr/>
        <p:nvPr/>
      </p:nvGrpSpPr>
      <p:grpSpPr>
        <a:xfrm>
          <a:off x="0" y="0"/>
          <a:ext cx="0" cy="0"/>
          <a:chOff x="0" y="0"/>
          <a:chExt cx="0" cy="0"/>
        </a:xfrm>
      </p:grpSpPr>
      <p:sp>
        <p:nvSpPr>
          <p:cNvPr id="326" name="Google Shape;326;p71"/>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327" name="Google Shape;327;p71"/>
          <p:cNvSpPr txBox="1">
            <a:spLocks noGrp="1"/>
          </p:cNvSpPr>
          <p:nvPr>
            <p:ph type="body" idx="1"/>
          </p:nvPr>
        </p:nvSpPr>
        <p:spPr>
          <a:xfrm>
            <a:off x="457200" y="1505050"/>
            <a:ext cx="4038600" cy="3219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rgbClr val="000000"/>
              </a:buClr>
              <a:buSzPts val="2000"/>
              <a:buFont typeface="Arial"/>
              <a:buNone/>
              <a:defRPr sz="2000" b="0" i="0" u="none" strike="noStrike" cap="none">
                <a:solidFill>
                  <a:srgbClr val="000000"/>
                </a:solidFill>
                <a:latin typeface="Calibri"/>
                <a:ea typeface="Calibri"/>
                <a:cs typeface="Calibri"/>
                <a:sym typeface="Calibri"/>
              </a:defRPr>
            </a:lvl1pPr>
            <a:lvl2pPr marL="914400" marR="0" lvl="1" indent="-342900" algn="l" rtl="0">
              <a:spcBef>
                <a:spcPts val="36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2pPr>
            <a:lvl3pPr marL="1371600" marR="0" lvl="2" indent="-336550" algn="l" rtl="0">
              <a:spcBef>
                <a:spcPts val="340"/>
              </a:spcBef>
              <a:spcAft>
                <a:spcPts val="0"/>
              </a:spcAft>
              <a:buClr>
                <a:srgbClr val="000000"/>
              </a:buClr>
              <a:buSzPts val="1700"/>
              <a:buFont typeface="Arial"/>
              <a:buChar char="•"/>
              <a:defRPr sz="1700" b="0" i="0" u="none" strike="noStrike" cap="none">
                <a:solidFill>
                  <a:srgbClr val="000000"/>
                </a:solidFill>
                <a:latin typeface="Calibri"/>
                <a:ea typeface="Calibri"/>
                <a:cs typeface="Calibri"/>
                <a:sym typeface="Calibri"/>
              </a:defRPr>
            </a:lvl3pPr>
            <a:lvl4pPr marL="1828800" marR="0" lvl="3" indent="-330200" algn="l" rtl="0">
              <a:spcBef>
                <a:spcPts val="320"/>
              </a:spcBef>
              <a:spcAft>
                <a:spcPts val="0"/>
              </a:spcAft>
              <a:buClr>
                <a:srgbClr val="000000"/>
              </a:buClr>
              <a:buSzPts val="1600"/>
              <a:buFont typeface="Arial"/>
              <a:buChar char="–"/>
              <a:defRPr sz="1600" b="0" i="0" u="none" strike="noStrike" cap="none">
                <a:solidFill>
                  <a:srgbClr val="000000"/>
                </a:solidFill>
                <a:latin typeface="Calibri"/>
                <a:ea typeface="Calibri"/>
                <a:cs typeface="Calibri"/>
                <a:sym typeface="Calibri"/>
              </a:defRPr>
            </a:lvl4pPr>
            <a:lvl5pPr marL="2286000" marR="0" lvl="4" indent="-323850" algn="l" rtl="0">
              <a:spcBef>
                <a:spcPts val="300"/>
              </a:spcBef>
              <a:spcAft>
                <a:spcPts val="0"/>
              </a:spcAft>
              <a:buClr>
                <a:srgbClr val="000000"/>
              </a:buClr>
              <a:buSzPts val="1500"/>
              <a:buFont typeface="Arial"/>
              <a:buChar char="»"/>
              <a:defRPr sz="1500" b="0" i="0" u="none" strike="noStrike" cap="none">
                <a:solidFill>
                  <a:srgbClr val="000000"/>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8" name="Google Shape;328;p71"/>
          <p:cNvSpPr txBox="1">
            <a:spLocks noGrp="1"/>
          </p:cNvSpPr>
          <p:nvPr>
            <p:ph type="body" idx="2"/>
          </p:nvPr>
        </p:nvSpPr>
        <p:spPr>
          <a:xfrm>
            <a:off x="4648200" y="1505053"/>
            <a:ext cx="4038600" cy="3219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rgbClr val="000000"/>
              </a:buClr>
              <a:buSzPts val="2000"/>
              <a:buFont typeface="Arial"/>
              <a:buNone/>
              <a:defRPr sz="2000" b="0" i="0" u="none" strike="noStrike" cap="none">
                <a:solidFill>
                  <a:srgbClr val="000000"/>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9" name="Google Shape;329;p71"/>
          <p:cNvSpPr txBox="1">
            <a:spLocks noGrp="1"/>
          </p:cNvSpPr>
          <p:nvPr>
            <p:ph type="body" idx="3"/>
          </p:nvPr>
        </p:nvSpPr>
        <p:spPr>
          <a:xfrm>
            <a:off x="457201" y="1064024"/>
            <a:ext cx="4038600" cy="3621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20"/>
              </a:spcBef>
              <a:spcAft>
                <a:spcPts val="0"/>
              </a:spcAft>
              <a:buClr>
                <a:schemeClr val="dk1"/>
              </a:buClr>
              <a:buSzPts val="2100"/>
              <a:buFont typeface="Proxima Nova"/>
              <a:buNone/>
              <a:defRPr sz="2100" b="1" i="0" u="none" strike="noStrike" cap="none">
                <a:solidFill>
                  <a:schemeClr val="dk1"/>
                </a:solidFill>
                <a:latin typeface="Proxima Nova"/>
                <a:ea typeface="Proxima Nova"/>
                <a:cs typeface="Proxima Nova"/>
                <a:sym typeface="Proxima Nova"/>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0" name="Google Shape;330;p71"/>
          <p:cNvSpPr txBox="1">
            <a:spLocks noGrp="1"/>
          </p:cNvSpPr>
          <p:nvPr>
            <p:ph type="body" idx="4"/>
          </p:nvPr>
        </p:nvSpPr>
        <p:spPr>
          <a:xfrm>
            <a:off x="4648200" y="1064024"/>
            <a:ext cx="4038600" cy="3621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20"/>
              </a:spcBef>
              <a:spcAft>
                <a:spcPts val="0"/>
              </a:spcAft>
              <a:buClr>
                <a:schemeClr val="dk1"/>
              </a:buClr>
              <a:buSzPts val="2100"/>
              <a:buFont typeface="Proxima Nova"/>
              <a:buNone/>
              <a:defRPr sz="2100" b="1" i="0" u="none" strike="noStrike" cap="none">
                <a:solidFill>
                  <a:schemeClr val="dk1"/>
                </a:solidFill>
                <a:latin typeface="Proxima Nova"/>
                <a:ea typeface="Proxima Nova"/>
                <a:cs typeface="Proxima Nova"/>
                <a:sym typeface="Proxima Nova"/>
              </a:defRPr>
            </a:lvl1pPr>
            <a:lvl2pPr marL="914400" marR="0" lvl="1" indent="-406400" algn="l" rtl="0">
              <a:spcBef>
                <a:spcPts val="560"/>
              </a:spcBef>
              <a:spcAft>
                <a:spcPts val="0"/>
              </a:spcAft>
              <a:buClr>
                <a:schemeClr val="dk1"/>
              </a:buClr>
              <a:buSzPts val="2800"/>
              <a:buFont typeface="Proxima Nova"/>
              <a:buChar char="–"/>
              <a:defRPr sz="2800" i="0" u="none" strike="noStrike" cap="none">
                <a:solidFill>
                  <a:schemeClr val="dk1"/>
                </a:solidFill>
                <a:latin typeface="Proxima Nova"/>
                <a:ea typeface="Proxima Nova"/>
                <a:cs typeface="Proxima Nova"/>
                <a:sym typeface="Proxima Nova"/>
              </a:defRPr>
            </a:lvl2pPr>
            <a:lvl3pPr marL="1371600" marR="0" lvl="2" indent="-381000" algn="l" rtl="0">
              <a:spcBef>
                <a:spcPts val="480"/>
              </a:spcBef>
              <a:spcAft>
                <a:spcPts val="0"/>
              </a:spcAft>
              <a:buClr>
                <a:schemeClr val="dk1"/>
              </a:buClr>
              <a:buSzPts val="2400"/>
              <a:buFont typeface="Proxima Nova"/>
              <a:buChar char="•"/>
              <a:defRPr sz="2400" i="0" u="none" strike="noStrike" cap="none">
                <a:solidFill>
                  <a:schemeClr val="dk1"/>
                </a:solidFill>
                <a:latin typeface="Proxima Nova"/>
                <a:ea typeface="Proxima Nova"/>
                <a:cs typeface="Proxima Nova"/>
                <a:sym typeface="Proxima Nova"/>
              </a:defRPr>
            </a:lvl3pPr>
            <a:lvl4pPr marL="1828800" marR="0" lvl="3"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4pPr>
            <a:lvl5pPr marL="2286000" marR="0" lvl="4"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5pPr>
            <a:lvl6pPr marL="2743200" marR="0" lvl="5"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6pPr>
            <a:lvl7pPr marL="3200400" marR="0" lvl="6"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7pPr>
            <a:lvl8pPr marL="3657600" marR="0" lvl="7"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8pPr>
            <a:lvl9pPr marL="4114800" marR="0" lvl="8"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9pPr>
          </a:lstStyle>
          <a:p>
            <a:endParaRPr/>
          </a:p>
        </p:txBody>
      </p:sp>
      <p:sp>
        <p:nvSpPr>
          <p:cNvPr id="331" name="Google Shape;331;p71"/>
          <p:cNvSpPr txBox="1">
            <a:spLocks noGrp="1"/>
          </p:cNvSpPr>
          <p:nvPr>
            <p:ph type="title"/>
          </p:nvPr>
        </p:nvSpPr>
        <p:spPr>
          <a:xfrm>
            <a:off x="381000" y="365892"/>
            <a:ext cx="5518200" cy="3927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accent1"/>
              </a:buClr>
              <a:buSzPts val="2200"/>
              <a:buFont typeface="Proxima Nova"/>
              <a:buNone/>
              <a:defRPr sz="2200" b="1" i="0" u="none" strike="noStrike" cap="non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400"/>
              <a:buNone/>
              <a:defRPr sz="1800">
                <a:solidFill>
                  <a:schemeClr val="accent1"/>
                </a:solidFill>
              </a:defRPr>
            </a:lvl2pPr>
            <a:lvl3pPr lvl="2" rtl="0">
              <a:spcBef>
                <a:spcPts val="0"/>
              </a:spcBef>
              <a:spcAft>
                <a:spcPts val="0"/>
              </a:spcAft>
              <a:buClr>
                <a:schemeClr val="accent1"/>
              </a:buClr>
              <a:buSzPts val="1400"/>
              <a:buNone/>
              <a:defRPr sz="1800">
                <a:solidFill>
                  <a:schemeClr val="accent1"/>
                </a:solidFill>
              </a:defRPr>
            </a:lvl3pPr>
            <a:lvl4pPr lvl="3" rtl="0">
              <a:spcBef>
                <a:spcPts val="0"/>
              </a:spcBef>
              <a:spcAft>
                <a:spcPts val="0"/>
              </a:spcAft>
              <a:buClr>
                <a:schemeClr val="accent1"/>
              </a:buClr>
              <a:buSzPts val="1400"/>
              <a:buNone/>
              <a:defRPr sz="1800">
                <a:solidFill>
                  <a:schemeClr val="accent1"/>
                </a:solidFill>
              </a:defRPr>
            </a:lvl4pPr>
            <a:lvl5pPr lvl="4" rtl="0">
              <a:spcBef>
                <a:spcPts val="0"/>
              </a:spcBef>
              <a:spcAft>
                <a:spcPts val="0"/>
              </a:spcAft>
              <a:buClr>
                <a:schemeClr val="accent1"/>
              </a:buClr>
              <a:buSzPts val="1400"/>
              <a:buNone/>
              <a:defRPr sz="1800">
                <a:solidFill>
                  <a:schemeClr val="accent1"/>
                </a:solidFill>
              </a:defRPr>
            </a:lvl5pPr>
            <a:lvl6pPr lvl="5" rtl="0">
              <a:spcBef>
                <a:spcPts val="0"/>
              </a:spcBef>
              <a:spcAft>
                <a:spcPts val="0"/>
              </a:spcAft>
              <a:buClr>
                <a:schemeClr val="accent1"/>
              </a:buClr>
              <a:buSzPts val="1400"/>
              <a:buNone/>
              <a:defRPr sz="1800">
                <a:solidFill>
                  <a:schemeClr val="accent1"/>
                </a:solidFill>
              </a:defRPr>
            </a:lvl6pPr>
            <a:lvl7pPr lvl="6" rtl="0">
              <a:spcBef>
                <a:spcPts val="0"/>
              </a:spcBef>
              <a:spcAft>
                <a:spcPts val="0"/>
              </a:spcAft>
              <a:buClr>
                <a:schemeClr val="accent1"/>
              </a:buClr>
              <a:buSzPts val="1400"/>
              <a:buNone/>
              <a:defRPr sz="1800">
                <a:solidFill>
                  <a:schemeClr val="accent1"/>
                </a:solidFill>
              </a:defRPr>
            </a:lvl7pPr>
            <a:lvl8pPr lvl="7" rtl="0">
              <a:spcBef>
                <a:spcPts val="0"/>
              </a:spcBef>
              <a:spcAft>
                <a:spcPts val="0"/>
              </a:spcAft>
              <a:buClr>
                <a:schemeClr val="accent1"/>
              </a:buClr>
              <a:buSzPts val="1400"/>
              <a:buNone/>
              <a:defRPr sz="1800">
                <a:solidFill>
                  <a:schemeClr val="accent1"/>
                </a:solidFill>
              </a:defRPr>
            </a:lvl8pPr>
            <a:lvl9pPr lvl="8" rtl="0">
              <a:spcBef>
                <a:spcPts val="0"/>
              </a:spcBef>
              <a:spcAft>
                <a:spcPts val="0"/>
              </a:spcAft>
              <a:buClr>
                <a:schemeClr val="accent1"/>
              </a:buClr>
              <a:buSzPts val="1400"/>
              <a:buNone/>
              <a:defRPr sz="1800">
                <a:solidFill>
                  <a:schemeClr val="accent1"/>
                </a:solidFill>
              </a:defRPr>
            </a:lvl9pPr>
          </a:lstStyle>
          <a:p>
            <a:endParaRPr/>
          </a:p>
        </p:txBody>
      </p:sp>
      <p:cxnSp>
        <p:nvCxnSpPr>
          <p:cNvPr id="332" name="Google Shape;332;p71"/>
          <p:cNvCxnSpPr/>
          <p:nvPr/>
        </p:nvCxnSpPr>
        <p:spPr>
          <a:xfrm>
            <a:off x="457200" y="867042"/>
            <a:ext cx="5715000" cy="0"/>
          </a:xfrm>
          <a:prstGeom prst="straightConnector1">
            <a:avLst/>
          </a:prstGeom>
          <a:noFill/>
          <a:ln w="19050" cap="flat" cmpd="sng">
            <a:solidFill>
              <a:schemeClr val="accent1"/>
            </a:solidFill>
            <a:prstDash val="solid"/>
            <a:round/>
            <a:headEnd type="none" w="med" len="med"/>
            <a:tailEnd type="none" w="med" len="med"/>
          </a:ln>
        </p:spPr>
      </p:cxnSp>
      <p:pic>
        <p:nvPicPr>
          <p:cNvPr id="333" name="Google Shape;333;p71" descr="GA4GH-Logo-2.png"/>
          <p:cNvPicPr preferRelativeResize="0"/>
          <p:nvPr/>
        </p:nvPicPr>
        <p:blipFill rotWithShape="1">
          <a:blip r:embed="rId2">
            <a:alphaModFix/>
          </a:blip>
          <a:srcRect/>
          <a:stretch/>
        </p:blipFill>
        <p:spPr>
          <a:xfrm>
            <a:off x="6621779" y="324928"/>
            <a:ext cx="2025524" cy="495299"/>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2 Column Content Slide - Header 2 7">
  <p:cSld name="2 Column Content Slide - Header_2_7">
    <p:spTree>
      <p:nvGrpSpPr>
        <p:cNvPr id="1" name="Shape 334"/>
        <p:cNvGrpSpPr/>
        <p:nvPr/>
      </p:nvGrpSpPr>
      <p:grpSpPr>
        <a:xfrm>
          <a:off x="0" y="0"/>
          <a:ext cx="0" cy="0"/>
          <a:chOff x="0" y="0"/>
          <a:chExt cx="0" cy="0"/>
        </a:xfrm>
      </p:grpSpPr>
      <p:sp>
        <p:nvSpPr>
          <p:cNvPr id="335" name="Google Shape;335;p72"/>
          <p:cNvSpPr txBox="1">
            <a:spLocks noGrp="1"/>
          </p:cNvSpPr>
          <p:nvPr>
            <p:ph type="sldNum" idx="12"/>
          </p:nvPr>
        </p:nvSpPr>
        <p:spPr>
          <a:xfrm>
            <a:off x="361950" y="4903685"/>
            <a:ext cx="685800" cy="2055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900">
                <a:solidFill>
                  <a:schemeClr val="lt1"/>
                </a:solidFill>
                <a:latin typeface="Calibri"/>
                <a:ea typeface="Calibri"/>
                <a:cs typeface="Calibri"/>
                <a:sym typeface="Calibri"/>
              </a:defRPr>
            </a:lvl1pPr>
            <a:lvl2pPr marL="0" marR="0" lvl="1" indent="0" algn="l" rtl="0">
              <a:spcBef>
                <a:spcPts val="0"/>
              </a:spcBef>
              <a:buNone/>
              <a:defRPr sz="900">
                <a:solidFill>
                  <a:schemeClr val="lt1"/>
                </a:solidFill>
                <a:latin typeface="Calibri"/>
                <a:ea typeface="Calibri"/>
                <a:cs typeface="Calibri"/>
                <a:sym typeface="Calibri"/>
              </a:defRPr>
            </a:lvl2pPr>
            <a:lvl3pPr marL="0" marR="0" lvl="2" indent="0" algn="l" rtl="0">
              <a:spcBef>
                <a:spcPts val="0"/>
              </a:spcBef>
              <a:buNone/>
              <a:defRPr sz="900">
                <a:solidFill>
                  <a:schemeClr val="lt1"/>
                </a:solidFill>
                <a:latin typeface="Calibri"/>
                <a:ea typeface="Calibri"/>
                <a:cs typeface="Calibri"/>
                <a:sym typeface="Calibri"/>
              </a:defRPr>
            </a:lvl3pPr>
            <a:lvl4pPr marL="0" marR="0" lvl="3" indent="0" algn="l" rtl="0">
              <a:spcBef>
                <a:spcPts val="0"/>
              </a:spcBef>
              <a:buNone/>
              <a:defRPr sz="900">
                <a:solidFill>
                  <a:schemeClr val="lt1"/>
                </a:solidFill>
                <a:latin typeface="Calibri"/>
                <a:ea typeface="Calibri"/>
                <a:cs typeface="Calibri"/>
                <a:sym typeface="Calibri"/>
              </a:defRPr>
            </a:lvl4pPr>
            <a:lvl5pPr marL="0" marR="0" lvl="4" indent="0" algn="l" rtl="0">
              <a:spcBef>
                <a:spcPts val="0"/>
              </a:spcBef>
              <a:buNone/>
              <a:defRPr sz="900">
                <a:solidFill>
                  <a:schemeClr val="lt1"/>
                </a:solidFill>
                <a:latin typeface="Calibri"/>
                <a:ea typeface="Calibri"/>
                <a:cs typeface="Calibri"/>
                <a:sym typeface="Calibri"/>
              </a:defRPr>
            </a:lvl5pPr>
            <a:lvl6pPr marL="0" marR="0" lvl="5" indent="0" algn="l" rtl="0">
              <a:spcBef>
                <a:spcPts val="0"/>
              </a:spcBef>
              <a:buNone/>
              <a:defRPr sz="900">
                <a:solidFill>
                  <a:schemeClr val="lt1"/>
                </a:solidFill>
                <a:latin typeface="Calibri"/>
                <a:ea typeface="Calibri"/>
                <a:cs typeface="Calibri"/>
                <a:sym typeface="Calibri"/>
              </a:defRPr>
            </a:lvl6pPr>
            <a:lvl7pPr marL="0" marR="0" lvl="6" indent="0" algn="l" rtl="0">
              <a:spcBef>
                <a:spcPts val="0"/>
              </a:spcBef>
              <a:buNone/>
              <a:defRPr sz="900">
                <a:solidFill>
                  <a:schemeClr val="lt1"/>
                </a:solidFill>
                <a:latin typeface="Calibri"/>
                <a:ea typeface="Calibri"/>
                <a:cs typeface="Calibri"/>
                <a:sym typeface="Calibri"/>
              </a:defRPr>
            </a:lvl7pPr>
            <a:lvl8pPr marL="0" marR="0" lvl="7" indent="0" algn="l" rtl="0">
              <a:spcBef>
                <a:spcPts val="0"/>
              </a:spcBef>
              <a:buNone/>
              <a:defRPr sz="900">
                <a:solidFill>
                  <a:schemeClr val="lt1"/>
                </a:solidFill>
                <a:latin typeface="Calibri"/>
                <a:ea typeface="Calibri"/>
                <a:cs typeface="Calibri"/>
                <a:sym typeface="Calibri"/>
              </a:defRPr>
            </a:lvl8pPr>
            <a:lvl9pPr marL="0" marR="0" lvl="8" indent="0" algn="l" rtl="0">
              <a:spcBef>
                <a:spcPts val="0"/>
              </a:spcBef>
              <a:buNone/>
              <a:defRPr sz="9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336" name="Google Shape;336;p72"/>
          <p:cNvSpPr txBox="1">
            <a:spLocks noGrp="1"/>
          </p:cNvSpPr>
          <p:nvPr>
            <p:ph type="body" idx="1"/>
          </p:nvPr>
        </p:nvSpPr>
        <p:spPr>
          <a:xfrm>
            <a:off x="457200" y="1505050"/>
            <a:ext cx="4038600" cy="3219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rgbClr val="000000"/>
              </a:buClr>
              <a:buSzPts val="2000"/>
              <a:buFont typeface="Arial"/>
              <a:buNone/>
              <a:defRPr sz="2000" b="0" i="0" u="none" strike="noStrike" cap="none">
                <a:solidFill>
                  <a:srgbClr val="000000"/>
                </a:solidFill>
                <a:latin typeface="Calibri"/>
                <a:ea typeface="Calibri"/>
                <a:cs typeface="Calibri"/>
                <a:sym typeface="Calibri"/>
              </a:defRPr>
            </a:lvl1pPr>
            <a:lvl2pPr marL="914400" marR="0" lvl="1" indent="-342900" algn="l" rtl="0">
              <a:spcBef>
                <a:spcPts val="36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2pPr>
            <a:lvl3pPr marL="1371600" marR="0" lvl="2" indent="-336550" algn="l" rtl="0">
              <a:spcBef>
                <a:spcPts val="340"/>
              </a:spcBef>
              <a:spcAft>
                <a:spcPts val="0"/>
              </a:spcAft>
              <a:buClr>
                <a:srgbClr val="000000"/>
              </a:buClr>
              <a:buSzPts val="1700"/>
              <a:buFont typeface="Arial"/>
              <a:buChar char="•"/>
              <a:defRPr sz="1700" b="0" i="0" u="none" strike="noStrike" cap="none">
                <a:solidFill>
                  <a:srgbClr val="000000"/>
                </a:solidFill>
                <a:latin typeface="Calibri"/>
                <a:ea typeface="Calibri"/>
                <a:cs typeface="Calibri"/>
                <a:sym typeface="Calibri"/>
              </a:defRPr>
            </a:lvl3pPr>
            <a:lvl4pPr marL="1828800" marR="0" lvl="3" indent="-330200" algn="l" rtl="0">
              <a:spcBef>
                <a:spcPts val="320"/>
              </a:spcBef>
              <a:spcAft>
                <a:spcPts val="0"/>
              </a:spcAft>
              <a:buClr>
                <a:srgbClr val="000000"/>
              </a:buClr>
              <a:buSzPts val="1600"/>
              <a:buFont typeface="Arial"/>
              <a:buChar char="–"/>
              <a:defRPr sz="1600" b="0" i="0" u="none" strike="noStrike" cap="none">
                <a:solidFill>
                  <a:srgbClr val="000000"/>
                </a:solidFill>
                <a:latin typeface="Calibri"/>
                <a:ea typeface="Calibri"/>
                <a:cs typeface="Calibri"/>
                <a:sym typeface="Calibri"/>
              </a:defRPr>
            </a:lvl4pPr>
            <a:lvl5pPr marL="2286000" marR="0" lvl="4" indent="-323850" algn="l" rtl="0">
              <a:spcBef>
                <a:spcPts val="300"/>
              </a:spcBef>
              <a:spcAft>
                <a:spcPts val="0"/>
              </a:spcAft>
              <a:buClr>
                <a:srgbClr val="000000"/>
              </a:buClr>
              <a:buSzPts val="1500"/>
              <a:buFont typeface="Arial"/>
              <a:buChar char="»"/>
              <a:defRPr sz="1500" b="0" i="0" u="none" strike="noStrike" cap="none">
                <a:solidFill>
                  <a:srgbClr val="000000"/>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7" name="Google Shape;337;p72"/>
          <p:cNvSpPr txBox="1">
            <a:spLocks noGrp="1"/>
          </p:cNvSpPr>
          <p:nvPr>
            <p:ph type="body" idx="2"/>
          </p:nvPr>
        </p:nvSpPr>
        <p:spPr>
          <a:xfrm>
            <a:off x="4648200" y="1505053"/>
            <a:ext cx="4038600" cy="3219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00"/>
              </a:spcBef>
              <a:spcAft>
                <a:spcPts val="0"/>
              </a:spcAft>
              <a:buClr>
                <a:srgbClr val="000000"/>
              </a:buClr>
              <a:buSzPts val="2000"/>
              <a:buFont typeface="Arial"/>
              <a:buNone/>
              <a:defRPr sz="2000" b="0" i="0" u="none" strike="noStrike" cap="none">
                <a:solidFill>
                  <a:srgbClr val="000000"/>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8" name="Google Shape;338;p72"/>
          <p:cNvSpPr txBox="1">
            <a:spLocks noGrp="1"/>
          </p:cNvSpPr>
          <p:nvPr>
            <p:ph type="body" idx="3"/>
          </p:nvPr>
        </p:nvSpPr>
        <p:spPr>
          <a:xfrm>
            <a:off x="457201" y="1064024"/>
            <a:ext cx="4038600" cy="3621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20"/>
              </a:spcBef>
              <a:spcAft>
                <a:spcPts val="0"/>
              </a:spcAft>
              <a:buClr>
                <a:schemeClr val="dk1"/>
              </a:buClr>
              <a:buSzPts val="2100"/>
              <a:buFont typeface="Proxima Nova"/>
              <a:buNone/>
              <a:defRPr sz="2100" b="1" i="0" u="none" strike="noStrike" cap="none">
                <a:solidFill>
                  <a:schemeClr val="dk1"/>
                </a:solidFill>
                <a:latin typeface="Proxima Nova"/>
                <a:ea typeface="Proxima Nova"/>
                <a:cs typeface="Proxima Nova"/>
                <a:sym typeface="Proxima Nova"/>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9" name="Google Shape;339;p72"/>
          <p:cNvSpPr txBox="1">
            <a:spLocks noGrp="1"/>
          </p:cNvSpPr>
          <p:nvPr>
            <p:ph type="body" idx="4"/>
          </p:nvPr>
        </p:nvSpPr>
        <p:spPr>
          <a:xfrm>
            <a:off x="4648200" y="1064024"/>
            <a:ext cx="4038600" cy="3621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20"/>
              </a:spcBef>
              <a:spcAft>
                <a:spcPts val="0"/>
              </a:spcAft>
              <a:buClr>
                <a:schemeClr val="dk1"/>
              </a:buClr>
              <a:buSzPts val="2100"/>
              <a:buFont typeface="Proxima Nova"/>
              <a:buNone/>
              <a:defRPr sz="2100" b="1" i="0" u="none" strike="noStrike" cap="none">
                <a:solidFill>
                  <a:schemeClr val="dk1"/>
                </a:solidFill>
                <a:latin typeface="Proxima Nova"/>
                <a:ea typeface="Proxima Nova"/>
                <a:cs typeface="Proxima Nova"/>
                <a:sym typeface="Proxima Nova"/>
              </a:defRPr>
            </a:lvl1pPr>
            <a:lvl2pPr marL="914400" marR="0" lvl="1" indent="-406400" algn="l" rtl="0">
              <a:spcBef>
                <a:spcPts val="560"/>
              </a:spcBef>
              <a:spcAft>
                <a:spcPts val="0"/>
              </a:spcAft>
              <a:buClr>
                <a:schemeClr val="dk1"/>
              </a:buClr>
              <a:buSzPts val="2800"/>
              <a:buFont typeface="Proxima Nova"/>
              <a:buChar char="–"/>
              <a:defRPr sz="2800" i="0" u="none" strike="noStrike" cap="none">
                <a:solidFill>
                  <a:schemeClr val="dk1"/>
                </a:solidFill>
                <a:latin typeface="Proxima Nova"/>
                <a:ea typeface="Proxima Nova"/>
                <a:cs typeface="Proxima Nova"/>
                <a:sym typeface="Proxima Nova"/>
              </a:defRPr>
            </a:lvl2pPr>
            <a:lvl3pPr marL="1371600" marR="0" lvl="2" indent="-381000" algn="l" rtl="0">
              <a:spcBef>
                <a:spcPts val="480"/>
              </a:spcBef>
              <a:spcAft>
                <a:spcPts val="0"/>
              </a:spcAft>
              <a:buClr>
                <a:schemeClr val="dk1"/>
              </a:buClr>
              <a:buSzPts val="2400"/>
              <a:buFont typeface="Proxima Nova"/>
              <a:buChar char="•"/>
              <a:defRPr sz="2400" i="0" u="none" strike="noStrike" cap="none">
                <a:solidFill>
                  <a:schemeClr val="dk1"/>
                </a:solidFill>
                <a:latin typeface="Proxima Nova"/>
                <a:ea typeface="Proxima Nova"/>
                <a:cs typeface="Proxima Nova"/>
                <a:sym typeface="Proxima Nova"/>
              </a:defRPr>
            </a:lvl3pPr>
            <a:lvl4pPr marL="1828800" marR="0" lvl="3"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4pPr>
            <a:lvl5pPr marL="2286000" marR="0" lvl="4"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5pPr>
            <a:lvl6pPr marL="2743200" marR="0" lvl="5"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6pPr>
            <a:lvl7pPr marL="3200400" marR="0" lvl="6"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7pPr>
            <a:lvl8pPr marL="3657600" marR="0" lvl="7"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8pPr>
            <a:lvl9pPr marL="4114800" marR="0" lvl="8" indent="-355600" algn="l" rtl="0">
              <a:spcBef>
                <a:spcPts val="400"/>
              </a:spcBef>
              <a:spcAft>
                <a:spcPts val="0"/>
              </a:spcAft>
              <a:buClr>
                <a:schemeClr val="dk1"/>
              </a:buClr>
              <a:buSzPts val="2000"/>
              <a:buFont typeface="Proxima Nova"/>
              <a:buChar char="•"/>
              <a:defRPr sz="2000" i="0" u="none" strike="noStrike" cap="none">
                <a:solidFill>
                  <a:schemeClr val="dk1"/>
                </a:solidFill>
                <a:latin typeface="Proxima Nova"/>
                <a:ea typeface="Proxima Nova"/>
                <a:cs typeface="Proxima Nova"/>
                <a:sym typeface="Proxima Nova"/>
              </a:defRPr>
            </a:lvl9pPr>
          </a:lstStyle>
          <a:p>
            <a:endParaRPr/>
          </a:p>
        </p:txBody>
      </p:sp>
      <p:sp>
        <p:nvSpPr>
          <p:cNvPr id="340" name="Google Shape;340;p72"/>
          <p:cNvSpPr txBox="1">
            <a:spLocks noGrp="1"/>
          </p:cNvSpPr>
          <p:nvPr>
            <p:ph type="title"/>
          </p:nvPr>
        </p:nvSpPr>
        <p:spPr>
          <a:xfrm>
            <a:off x="381000" y="365892"/>
            <a:ext cx="5518200" cy="3927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accent1"/>
              </a:buClr>
              <a:buSzPts val="2200"/>
              <a:buFont typeface="Proxima Nova"/>
              <a:buNone/>
              <a:defRPr sz="2200" b="1" i="0" u="none" strike="noStrike" cap="non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400"/>
              <a:buNone/>
              <a:defRPr sz="1800">
                <a:solidFill>
                  <a:schemeClr val="accent1"/>
                </a:solidFill>
              </a:defRPr>
            </a:lvl2pPr>
            <a:lvl3pPr lvl="2" rtl="0">
              <a:spcBef>
                <a:spcPts val="0"/>
              </a:spcBef>
              <a:spcAft>
                <a:spcPts val="0"/>
              </a:spcAft>
              <a:buClr>
                <a:schemeClr val="accent1"/>
              </a:buClr>
              <a:buSzPts val="1400"/>
              <a:buNone/>
              <a:defRPr sz="1800">
                <a:solidFill>
                  <a:schemeClr val="accent1"/>
                </a:solidFill>
              </a:defRPr>
            </a:lvl3pPr>
            <a:lvl4pPr lvl="3" rtl="0">
              <a:spcBef>
                <a:spcPts val="0"/>
              </a:spcBef>
              <a:spcAft>
                <a:spcPts val="0"/>
              </a:spcAft>
              <a:buClr>
                <a:schemeClr val="accent1"/>
              </a:buClr>
              <a:buSzPts val="1400"/>
              <a:buNone/>
              <a:defRPr sz="1800">
                <a:solidFill>
                  <a:schemeClr val="accent1"/>
                </a:solidFill>
              </a:defRPr>
            </a:lvl4pPr>
            <a:lvl5pPr lvl="4" rtl="0">
              <a:spcBef>
                <a:spcPts val="0"/>
              </a:spcBef>
              <a:spcAft>
                <a:spcPts val="0"/>
              </a:spcAft>
              <a:buClr>
                <a:schemeClr val="accent1"/>
              </a:buClr>
              <a:buSzPts val="1400"/>
              <a:buNone/>
              <a:defRPr sz="1800">
                <a:solidFill>
                  <a:schemeClr val="accent1"/>
                </a:solidFill>
              </a:defRPr>
            </a:lvl5pPr>
            <a:lvl6pPr lvl="5" rtl="0">
              <a:spcBef>
                <a:spcPts val="0"/>
              </a:spcBef>
              <a:spcAft>
                <a:spcPts val="0"/>
              </a:spcAft>
              <a:buClr>
                <a:schemeClr val="accent1"/>
              </a:buClr>
              <a:buSzPts val="1400"/>
              <a:buNone/>
              <a:defRPr sz="1800">
                <a:solidFill>
                  <a:schemeClr val="accent1"/>
                </a:solidFill>
              </a:defRPr>
            </a:lvl6pPr>
            <a:lvl7pPr lvl="6" rtl="0">
              <a:spcBef>
                <a:spcPts val="0"/>
              </a:spcBef>
              <a:spcAft>
                <a:spcPts val="0"/>
              </a:spcAft>
              <a:buClr>
                <a:schemeClr val="accent1"/>
              </a:buClr>
              <a:buSzPts val="1400"/>
              <a:buNone/>
              <a:defRPr sz="1800">
                <a:solidFill>
                  <a:schemeClr val="accent1"/>
                </a:solidFill>
              </a:defRPr>
            </a:lvl7pPr>
            <a:lvl8pPr lvl="7" rtl="0">
              <a:spcBef>
                <a:spcPts val="0"/>
              </a:spcBef>
              <a:spcAft>
                <a:spcPts val="0"/>
              </a:spcAft>
              <a:buClr>
                <a:schemeClr val="accent1"/>
              </a:buClr>
              <a:buSzPts val="1400"/>
              <a:buNone/>
              <a:defRPr sz="1800">
                <a:solidFill>
                  <a:schemeClr val="accent1"/>
                </a:solidFill>
              </a:defRPr>
            </a:lvl8pPr>
            <a:lvl9pPr lvl="8" rtl="0">
              <a:spcBef>
                <a:spcPts val="0"/>
              </a:spcBef>
              <a:spcAft>
                <a:spcPts val="0"/>
              </a:spcAft>
              <a:buClr>
                <a:schemeClr val="accent1"/>
              </a:buClr>
              <a:buSzPts val="1400"/>
              <a:buNone/>
              <a:defRPr sz="1800">
                <a:solidFill>
                  <a:schemeClr val="accent1"/>
                </a:solidFill>
              </a:defRPr>
            </a:lvl9pPr>
          </a:lstStyle>
          <a:p>
            <a:endParaRPr/>
          </a:p>
        </p:txBody>
      </p:sp>
      <p:cxnSp>
        <p:nvCxnSpPr>
          <p:cNvPr id="341" name="Google Shape;341;p72"/>
          <p:cNvCxnSpPr/>
          <p:nvPr/>
        </p:nvCxnSpPr>
        <p:spPr>
          <a:xfrm>
            <a:off x="457200" y="867042"/>
            <a:ext cx="5715000" cy="0"/>
          </a:xfrm>
          <a:prstGeom prst="straightConnector1">
            <a:avLst/>
          </a:prstGeom>
          <a:noFill/>
          <a:ln w="19050" cap="flat" cmpd="sng">
            <a:solidFill>
              <a:schemeClr val="accent1"/>
            </a:solidFill>
            <a:prstDash val="solid"/>
            <a:round/>
            <a:headEnd type="none" w="med" len="med"/>
            <a:tailEnd type="none" w="med" len="med"/>
          </a:ln>
        </p:spPr>
      </p:cxnSp>
      <p:pic>
        <p:nvPicPr>
          <p:cNvPr id="342" name="Google Shape;342;p72" descr="GA4GH-Logo-2.png"/>
          <p:cNvPicPr preferRelativeResize="0"/>
          <p:nvPr/>
        </p:nvPicPr>
        <p:blipFill rotWithShape="1">
          <a:blip r:embed="rId2">
            <a:alphaModFix/>
          </a:blip>
          <a:srcRect/>
          <a:stretch/>
        </p:blipFill>
        <p:spPr>
          <a:xfrm>
            <a:off x="6621779" y="324928"/>
            <a:ext cx="2025524" cy="495299"/>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3"/>
        <p:cNvGrpSpPr/>
        <p:nvPr/>
      </p:nvGrpSpPr>
      <p:grpSpPr>
        <a:xfrm>
          <a:off x="0" y="0"/>
          <a:ext cx="0" cy="0"/>
          <a:chOff x="0" y="0"/>
          <a:chExt cx="0" cy="0"/>
        </a:xfrm>
      </p:grpSpPr>
      <p:sp>
        <p:nvSpPr>
          <p:cNvPr id="344" name="Google Shape;344;p7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45" name="Google Shape;345;p7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346"/>
        <p:cNvGrpSpPr/>
        <p:nvPr/>
      </p:nvGrpSpPr>
      <p:grpSpPr>
        <a:xfrm>
          <a:off x="0" y="0"/>
          <a:ext cx="0" cy="0"/>
          <a:chOff x="0" y="0"/>
          <a:chExt cx="0" cy="0"/>
        </a:xfrm>
      </p:grpSpPr>
      <p:sp>
        <p:nvSpPr>
          <p:cNvPr id="347" name="Google Shape;347;p74"/>
          <p:cNvSpPr txBox="1">
            <a:spLocks noGrp="1"/>
          </p:cNvSpPr>
          <p:nvPr>
            <p:ph type="title"/>
          </p:nvPr>
        </p:nvSpPr>
        <p:spPr>
          <a:xfrm>
            <a:off x="400050" y="102394"/>
            <a:ext cx="7886700" cy="9018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2"/>
              </a:buClr>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8" name="Google Shape;348;p74"/>
          <p:cNvSpPr txBox="1">
            <a:spLocks noGrp="1"/>
          </p:cNvSpPr>
          <p:nvPr>
            <p:ph type="body" idx="1"/>
          </p:nvPr>
        </p:nvSpPr>
        <p:spPr>
          <a:xfrm>
            <a:off x="552450" y="1157896"/>
            <a:ext cx="7886700" cy="3085200"/>
          </a:xfrm>
          <a:prstGeom prst="rect">
            <a:avLst/>
          </a:prstGeom>
          <a:noFill/>
          <a:ln>
            <a:noFill/>
          </a:ln>
        </p:spPr>
        <p:txBody>
          <a:bodyPr spcFirstLastPara="1" wrap="square" lIns="68575" tIns="34275" rIns="68575" bIns="34275" anchor="t" anchorCtr="0">
            <a:normAutofit/>
          </a:bodyPr>
          <a:lstStyle>
            <a:lvl1pPr marL="457200" lvl="0" indent="-317500" algn="l" rtl="0">
              <a:lnSpc>
                <a:spcPct val="95000"/>
              </a:lnSpc>
              <a:spcBef>
                <a:spcPts val="800"/>
              </a:spcBef>
              <a:spcAft>
                <a:spcPts val="0"/>
              </a:spcAft>
              <a:buSzPts val="1400"/>
              <a:buChar char="•"/>
              <a:defRPr/>
            </a:lvl1pPr>
            <a:lvl2pPr marL="914400" lvl="1" indent="-317500" algn="l" rtl="0">
              <a:lnSpc>
                <a:spcPct val="95000"/>
              </a:lnSpc>
              <a:spcBef>
                <a:spcPts val="400"/>
              </a:spcBef>
              <a:spcAft>
                <a:spcPts val="0"/>
              </a:spcAft>
              <a:buSzPts val="1400"/>
              <a:buChar char="–"/>
              <a:defRPr/>
            </a:lvl2pPr>
            <a:lvl3pPr marL="1371600" lvl="2" indent="-317500" algn="l" rtl="0">
              <a:lnSpc>
                <a:spcPct val="95000"/>
              </a:lnSpc>
              <a:spcBef>
                <a:spcPts val="400"/>
              </a:spcBef>
              <a:spcAft>
                <a:spcPts val="0"/>
              </a:spcAft>
              <a:buSzPts val="1400"/>
              <a:buChar char="•"/>
              <a:defRPr/>
            </a:lvl3pPr>
            <a:lvl4pPr marL="1828800" lvl="3" indent="-317500" algn="l" rtl="0">
              <a:lnSpc>
                <a:spcPct val="95000"/>
              </a:lnSpc>
              <a:spcBef>
                <a:spcPts val="400"/>
              </a:spcBef>
              <a:spcAft>
                <a:spcPts val="0"/>
              </a:spcAft>
              <a:buSzPts val="1400"/>
              <a:buChar char="–"/>
              <a:defRPr/>
            </a:lvl4pPr>
            <a:lvl5pPr marL="2286000" lvl="4" indent="-317500" algn="l" rtl="0">
              <a:lnSpc>
                <a:spcPct val="95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49" name="Google Shape;349;p74"/>
          <p:cNvSpPr txBox="1">
            <a:spLocks noGrp="1"/>
          </p:cNvSpPr>
          <p:nvPr>
            <p:ph type="sldNum" idx="12"/>
          </p:nvPr>
        </p:nvSpPr>
        <p:spPr>
          <a:xfrm>
            <a:off x="242429" y="4828808"/>
            <a:ext cx="4785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0"/>
        <p:cNvGrpSpPr/>
        <p:nvPr/>
      </p:nvGrpSpPr>
      <p:grpSpPr>
        <a:xfrm>
          <a:off x="0" y="0"/>
          <a:ext cx="0" cy="0"/>
          <a:chOff x="0" y="0"/>
          <a:chExt cx="0" cy="0"/>
        </a:xfrm>
      </p:grpSpPr>
      <p:sp>
        <p:nvSpPr>
          <p:cNvPr id="351" name="Google Shape;351;p75"/>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2" name="Google Shape;352;p7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image" Target="../media/image3.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hyperlink" Target="https://twitter.com/HandlerWagner" TargetMode="Externa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4.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image" Target="../media/image4.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image" Target="../media/image3.png"/><Relationship Id="rId2" Type="http://schemas.openxmlformats.org/officeDocument/2006/relationships/slideLayout" Target="../slideLayouts/slideLayout33.xml"/><Relationship Id="rId16" Type="http://schemas.openxmlformats.org/officeDocument/2006/relationships/theme" Target="../theme/theme4.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hyperlink" Target="https://twitter.com/HandlerWagner" TargetMode="Externa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image" Target="../media/image3.png"/><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theme" Target="../theme/theme5.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4" name="Google Shape;64;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65" name="Google Shape;65;p16"/>
          <p:cNvSpPr txBox="1">
            <a:spLocks noGrp="1"/>
          </p:cNvSpPr>
          <p:nvPr>
            <p:ph type="sldNum" idx="12"/>
          </p:nvPr>
        </p:nvSpPr>
        <p:spPr>
          <a:xfrm>
            <a:off x="8569898" y="4783756"/>
            <a:ext cx="548700" cy="393600"/>
          </a:xfrm>
          <a:prstGeom prst="rect">
            <a:avLst/>
          </a:prstGeom>
          <a:noFill/>
          <a:ln>
            <a:noFill/>
          </a:ln>
        </p:spPr>
        <p:txBody>
          <a:bodyPr spcFirstLastPara="1" wrap="square" lIns="91425" tIns="91425" rIns="91425" bIns="91425" anchor="ctr" anchorCtr="0">
            <a:normAutofit/>
          </a:bodyPr>
          <a:lstStyle>
            <a:lvl1pPr lvl="0" algn="r" rtl="0">
              <a:buNone/>
              <a:defRPr sz="1200">
                <a:solidFill>
                  <a:schemeClr val="dk2"/>
                </a:solidFill>
              </a:defRPr>
            </a:lvl1pPr>
            <a:lvl2pPr lvl="1" algn="r" rtl="0">
              <a:buNone/>
              <a:defRPr sz="1200">
                <a:solidFill>
                  <a:schemeClr val="dk2"/>
                </a:solidFill>
              </a:defRPr>
            </a:lvl2pPr>
            <a:lvl3pPr lvl="2" algn="r" rtl="0">
              <a:buNone/>
              <a:defRPr sz="1200">
                <a:solidFill>
                  <a:schemeClr val="dk2"/>
                </a:solidFill>
              </a:defRPr>
            </a:lvl3pPr>
            <a:lvl4pPr lvl="3" algn="r" rtl="0">
              <a:buNone/>
              <a:defRPr sz="1200">
                <a:solidFill>
                  <a:schemeClr val="dk2"/>
                </a:solidFill>
              </a:defRPr>
            </a:lvl4pPr>
            <a:lvl5pPr lvl="4" algn="r" rtl="0">
              <a:buNone/>
              <a:defRPr sz="1200">
                <a:solidFill>
                  <a:schemeClr val="dk2"/>
                </a:solidFill>
              </a:defRPr>
            </a:lvl5pPr>
            <a:lvl6pPr lvl="5" algn="r" rtl="0">
              <a:buNone/>
              <a:defRPr sz="1200">
                <a:solidFill>
                  <a:schemeClr val="dk2"/>
                </a:solidFill>
              </a:defRPr>
            </a:lvl6pPr>
            <a:lvl7pPr lvl="6" algn="r" rtl="0">
              <a:buNone/>
              <a:defRPr sz="1200">
                <a:solidFill>
                  <a:schemeClr val="dk2"/>
                </a:solidFill>
              </a:defRPr>
            </a:lvl7pPr>
            <a:lvl8pPr lvl="7" algn="r" rtl="0">
              <a:buNone/>
              <a:defRPr sz="1200">
                <a:solidFill>
                  <a:schemeClr val="dk2"/>
                </a:solidFill>
              </a:defRPr>
            </a:lvl8pPr>
            <a:lvl9pPr lvl="8" algn="r" rtl="0">
              <a:buNone/>
              <a:defRPr sz="12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66" name="Google Shape;66;p16"/>
          <p:cNvPicPr preferRelativeResize="0"/>
          <p:nvPr/>
        </p:nvPicPr>
        <p:blipFill>
          <a:blip r:embed="rId18">
            <a:alphaModFix/>
          </a:blip>
          <a:stretch>
            <a:fillRect/>
          </a:stretch>
        </p:blipFill>
        <p:spPr>
          <a:xfrm>
            <a:off x="3" y="4848225"/>
            <a:ext cx="838200" cy="295275"/>
          </a:xfrm>
          <a:prstGeom prst="rect">
            <a:avLst/>
          </a:prstGeom>
          <a:noFill/>
          <a:ln>
            <a:noFill/>
          </a:ln>
        </p:spPr>
      </p:pic>
      <p:pic>
        <p:nvPicPr>
          <p:cNvPr id="67" name="Google Shape;67;p16"/>
          <p:cNvPicPr preferRelativeResize="0"/>
          <p:nvPr/>
        </p:nvPicPr>
        <p:blipFill>
          <a:blip r:embed="rId19">
            <a:alphaModFix/>
          </a:blip>
          <a:stretch>
            <a:fillRect/>
          </a:stretch>
        </p:blipFill>
        <p:spPr>
          <a:xfrm>
            <a:off x="883525" y="4848223"/>
            <a:ext cx="319222" cy="295275"/>
          </a:xfrm>
          <a:prstGeom prst="rect">
            <a:avLst/>
          </a:prstGeom>
          <a:noFill/>
          <a:ln>
            <a:noFill/>
          </a:ln>
        </p:spPr>
      </p:pic>
      <p:sp>
        <p:nvSpPr>
          <p:cNvPr id="68" name="Google Shape;68;p16"/>
          <p:cNvSpPr txBox="1"/>
          <p:nvPr/>
        </p:nvSpPr>
        <p:spPr>
          <a:xfrm>
            <a:off x="1085768" y="4781956"/>
            <a:ext cx="1595100" cy="4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450">
                <a:solidFill>
                  <a:srgbClr val="049CCF"/>
                </a:solidFill>
                <a:highlight>
                  <a:schemeClr val="lt1"/>
                </a:highlight>
                <a:uFill>
                  <a:noFill/>
                </a:uFill>
                <a:hlinkClick r:id="rId20">
                  <a:extLst>
                    <a:ext uri="{A12FA001-AC4F-418D-AE19-62706E023703}">
                      <ahyp:hlinkClr xmlns:ahyp="http://schemas.microsoft.com/office/drawing/2018/hyperlinkcolor" val="tx"/>
                    </a:ext>
                  </a:extLst>
                </a:hlinkClick>
              </a:rPr>
              <a:t>@handlerwagner</a:t>
            </a:r>
            <a:endParaRPr/>
          </a:p>
        </p:txBody>
      </p:sp>
      <p:sp>
        <p:nvSpPr>
          <p:cNvPr id="69" name="Google Shape;69;p16"/>
          <p:cNvSpPr txBox="1"/>
          <p:nvPr/>
        </p:nvSpPr>
        <p:spPr>
          <a:xfrm>
            <a:off x="5791123" y="4779819"/>
            <a:ext cx="30000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solidFill>
                  <a:srgbClr val="434343"/>
                </a:solidFill>
                <a:highlight>
                  <a:schemeClr val="lt1"/>
                </a:highlight>
              </a:rPr>
              <a:t>go.osu.edu/wagner-review</a:t>
            </a:r>
            <a:endParaRPr>
              <a:solidFill>
                <a:srgbClr val="434343"/>
              </a:solidFill>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
        <p:cNvGrpSpPr/>
        <p:nvPr/>
      </p:nvGrpSpPr>
      <p:grpSpPr>
        <a:xfrm>
          <a:off x="0" y="0"/>
          <a:ext cx="0" cy="0"/>
          <a:chOff x="0" y="0"/>
          <a:chExt cx="0" cy="0"/>
        </a:xfrm>
      </p:grpSpPr>
      <p:sp>
        <p:nvSpPr>
          <p:cNvPr id="138" name="Google Shape;138;p33"/>
          <p:cNvSpPr txBox="1"/>
          <p:nvPr/>
        </p:nvSpPr>
        <p:spPr>
          <a:xfrm>
            <a:off x="1905000" y="4800600"/>
            <a:ext cx="21336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rgbClr val="898989"/>
              </a:solidFill>
              <a:latin typeface="Arial"/>
              <a:ea typeface="Arial"/>
              <a:cs typeface="Arial"/>
              <a:sym typeface="Arial"/>
            </a:endParaRPr>
          </a:p>
        </p:txBody>
      </p:sp>
      <p:sp>
        <p:nvSpPr>
          <p:cNvPr id="139" name="Google Shape;139;p33"/>
          <p:cNvSpPr txBox="1">
            <a:spLocks noGrp="1"/>
          </p:cNvSpPr>
          <p:nvPr>
            <p:ph type="title"/>
          </p:nvPr>
        </p:nvSpPr>
        <p:spPr>
          <a:xfrm>
            <a:off x="457200" y="319088"/>
            <a:ext cx="6119700" cy="4596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6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6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6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600" b="1" i="0" u="none" strike="noStrike" cap="none">
                <a:solidFill>
                  <a:schemeClr val="dk1"/>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1"/>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1"/>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1"/>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1"/>
                </a:solidFill>
                <a:latin typeface="Times New Roman"/>
                <a:ea typeface="Times New Roman"/>
                <a:cs typeface="Times New Roman"/>
                <a:sym typeface="Times New Roman"/>
              </a:defRPr>
            </a:lvl9pPr>
          </a:lstStyle>
          <a:p>
            <a:endParaRPr/>
          </a:p>
        </p:txBody>
      </p:sp>
      <p:sp>
        <p:nvSpPr>
          <p:cNvPr id="140" name="Google Shape;140;p33"/>
          <p:cNvSpPr txBox="1">
            <a:spLocks noGrp="1"/>
          </p:cNvSpPr>
          <p:nvPr>
            <p:ph type="body" idx="1"/>
          </p:nvPr>
        </p:nvSpPr>
        <p:spPr>
          <a:xfrm>
            <a:off x="457200" y="960834"/>
            <a:ext cx="8229600" cy="33315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98450" algn="l" rtl="0">
              <a:lnSpc>
                <a:spcPct val="100000"/>
              </a:lnSpc>
              <a:spcBef>
                <a:spcPts val="22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1" name="Google Shape;141;p33"/>
          <p:cNvSpPr txBox="1">
            <a:spLocks noGrp="1"/>
          </p:cNvSpPr>
          <p:nvPr>
            <p:ph type="ftr" idx="11"/>
          </p:nvPr>
        </p:nvSpPr>
        <p:spPr>
          <a:xfrm>
            <a:off x="0" y="4495800"/>
            <a:ext cx="7677300" cy="647700"/>
          </a:xfrm>
          <a:prstGeom prst="rect">
            <a:avLst/>
          </a:prstGeom>
          <a:noFill/>
          <a:ln>
            <a:noFill/>
          </a:ln>
        </p:spPr>
        <p:txBody>
          <a:bodyPr spcFirstLastPara="1" wrap="square" lIns="180000" tIns="0" rIns="180000" bIns="0" anchor="ctr" anchorCtr="0">
            <a:noAutofit/>
          </a:bodyPr>
          <a:lstStyle>
            <a:lvl1pPr marR="0" lvl="0" algn="l" rtl="0">
              <a:lnSpc>
                <a:spcPct val="100000"/>
              </a:lnSpc>
              <a:spcBef>
                <a:spcPts val="0"/>
              </a:spcBef>
              <a:spcAft>
                <a:spcPts val="0"/>
              </a:spcAft>
              <a:buClr>
                <a:srgbClr val="2A2A2A"/>
              </a:buClr>
              <a:buSzPts val="800"/>
              <a:buFont typeface="Arial"/>
              <a:buNone/>
              <a:defRPr sz="800" b="0" i="0" u="none" strike="noStrike" cap="none">
                <a:solidFill>
                  <a:srgbClr val="2A2A2A"/>
                </a:solidFill>
                <a:latin typeface="Arial"/>
                <a:ea typeface="Arial"/>
                <a:cs typeface="Arial"/>
                <a:sym typeface="Arial"/>
              </a:defRPr>
            </a:lvl1pPr>
            <a:lvl2pPr marR="0" lvl="1" algn="l" rtl="0">
              <a:lnSpc>
                <a:spcPct val="10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cxnSp>
        <p:nvCxnSpPr>
          <p:cNvPr id="142" name="Google Shape;142;p33"/>
          <p:cNvCxnSpPr/>
          <p:nvPr/>
        </p:nvCxnSpPr>
        <p:spPr>
          <a:xfrm>
            <a:off x="0" y="4495800"/>
            <a:ext cx="9144000" cy="0"/>
          </a:xfrm>
          <a:prstGeom prst="straightConnector1">
            <a:avLst/>
          </a:prstGeom>
          <a:noFill/>
          <a:ln w="9525" cap="flat" cmpd="sng">
            <a:solidFill>
              <a:srgbClr val="CFD5E4"/>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47"/>
        <p:cNvGrpSpPr/>
        <p:nvPr/>
      </p:nvGrpSpPr>
      <p:grpSpPr>
        <a:xfrm>
          <a:off x="0" y="0"/>
          <a:ext cx="0" cy="0"/>
          <a:chOff x="0" y="0"/>
          <a:chExt cx="0" cy="0"/>
        </a:xfrm>
      </p:grpSpPr>
      <p:sp>
        <p:nvSpPr>
          <p:cNvPr id="148" name="Google Shape;148;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49" name="Google Shape;149;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50" name="Google Shape;150;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151" name="Google Shape;151;p35"/>
          <p:cNvPicPr preferRelativeResize="0"/>
          <p:nvPr/>
        </p:nvPicPr>
        <p:blipFill>
          <a:blip r:embed="rId17">
            <a:alphaModFix/>
          </a:blip>
          <a:stretch>
            <a:fillRect/>
          </a:stretch>
        </p:blipFill>
        <p:spPr>
          <a:xfrm>
            <a:off x="3" y="4848225"/>
            <a:ext cx="838200" cy="295275"/>
          </a:xfrm>
          <a:prstGeom prst="rect">
            <a:avLst/>
          </a:prstGeom>
          <a:noFill/>
          <a:ln>
            <a:noFill/>
          </a:ln>
        </p:spPr>
      </p:pic>
      <p:pic>
        <p:nvPicPr>
          <p:cNvPr id="152" name="Google Shape;152;p35"/>
          <p:cNvPicPr preferRelativeResize="0"/>
          <p:nvPr/>
        </p:nvPicPr>
        <p:blipFill>
          <a:blip r:embed="rId18">
            <a:alphaModFix/>
          </a:blip>
          <a:stretch>
            <a:fillRect/>
          </a:stretch>
        </p:blipFill>
        <p:spPr>
          <a:xfrm>
            <a:off x="883525" y="4848223"/>
            <a:ext cx="319222" cy="295275"/>
          </a:xfrm>
          <a:prstGeom prst="rect">
            <a:avLst/>
          </a:prstGeom>
          <a:noFill/>
          <a:ln>
            <a:noFill/>
          </a:ln>
        </p:spPr>
      </p:pic>
      <p:sp>
        <p:nvSpPr>
          <p:cNvPr id="153" name="Google Shape;153;p35"/>
          <p:cNvSpPr txBox="1"/>
          <p:nvPr/>
        </p:nvSpPr>
        <p:spPr>
          <a:xfrm>
            <a:off x="1085768" y="4781956"/>
            <a:ext cx="1595100" cy="4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450">
                <a:solidFill>
                  <a:srgbClr val="049CCF"/>
                </a:solidFill>
                <a:highlight>
                  <a:schemeClr val="lt1"/>
                </a:highlight>
                <a:uFill>
                  <a:noFill/>
                </a:uFill>
                <a:hlinkClick r:id="rId19">
                  <a:extLst>
                    <a:ext uri="{A12FA001-AC4F-418D-AE19-62706E023703}">
                      <ahyp:hlinkClr xmlns:ahyp="http://schemas.microsoft.com/office/drawing/2018/hyperlinkcolor" val="tx"/>
                    </a:ext>
                  </a:extLst>
                </a:hlinkClick>
              </a:rPr>
              <a:t>@handlerwagner</a:t>
            </a:r>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7"/>
        <p:cNvGrpSpPr/>
        <p:nvPr/>
      </p:nvGrpSpPr>
      <p:grpSpPr>
        <a:xfrm>
          <a:off x="0" y="0"/>
          <a:ext cx="0" cy="0"/>
          <a:chOff x="0" y="0"/>
          <a:chExt cx="0" cy="0"/>
        </a:xfrm>
      </p:grpSpPr>
      <p:sp>
        <p:nvSpPr>
          <p:cNvPr id="218" name="Google Shape;218;p51"/>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19" name="Google Shape;219;p51"/>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0" name="Google Shape;220;p51"/>
          <p:cNvSpPr/>
          <p:nvPr/>
        </p:nvSpPr>
        <p:spPr>
          <a:xfrm>
            <a:off x="0" y="0"/>
            <a:ext cx="9156600" cy="82800"/>
          </a:xfrm>
          <a:prstGeom prst="rect">
            <a:avLst/>
          </a:prstGeom>
          <a:solidFill>
            <a:srgbClr val="1B75B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 name="Google Shape;221;p51"/>
          <p:cNvSpPr/>
          <p:nvPr/>
        </p:nvSpPr>
        <p:spPr>
          <a:xfrm>
            <a:off x="0" y="4886619"/>
            <a:ext cx="9156600" cy="266700"/>
          </a:xfrm>
          <a:prstGeom prst="rect">
            <a:avLst/>
          </a:prstGeom>
          <a:solidFill>
            <a:srgbClr val="1B75B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 name="Google Shape;222;p51"/>
          <p:cNvSpPr txBox="1"/>
          <p:nvPr/>
        </p:nvSpPr>
        <p:spPr>
          <a:xfrm>
            <a:off x="7092280" y="4876006"/>
            <a:ext cx="1778100" cy="246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000" b="1" i="0" u="none" strike="noStrike" cap="none">
                <a:solidFill>
                  <a:srgbClr val="FFFFFF"/>
                </a:solidFill>
                <a:latin typeface="Calibri"/>
                <a:ea typeface="Calibri"/>
                <a:cs typeface="Calibri"/>
                <a:sym typeface="Calibri"/>
              </a:rPr>
              <a:t>ga4gh.org</a:t>
            </a:r>
            <a:endParaRPr sz="1000" b="1" i="0" u="none" strike="noStrike" cap="none">
              <a:solidFill>
                <a:srgbClr val="FFFFFF"/>
              </a:solidFill>
              <a:latin typeface="Calibri"/>
              <a:ea typeface="Calibri"/>
              <a:cs typeface="Calibri"/>
              <a:sym typeface="Calibri"/>
            </a:endParaRPr>
          </a:p>
        </p:txBody>
      </p:sp>
      <p:pic>
        <p:nvPicPr>
          <p:cNvPr id="223" name="Google Shape;223;p51"/>
          <p:cNvPicPr preferRelativeResize="0"/>
          <p:nvPr/>
        </p:nvPicPr>
        <p:blipFill>
          <a:blip r:embed="rId26">
            <a:alphaModFix/>
          </a:blip>
          <a:stretch>
            <a:fillRect/>
          </a:stretch>
        </p:blipFill>
        <p:spPr>
          <a:xfrm>
            <a:off x="3" y="4848225"/>
            <a:ext cx="838200" cy="2952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093/bioinformatics/btr330" TargetMode="External"/><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093/bioinformatics/btr330" TargetMode="External"/><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93/bioinformatics/btr330" TargetMode="External"/><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093/bioinformatics/btr330" TargetMode="External"/><Relationship Id="rId7"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1093/bioinformatics/btr330" TargetMode="External"/><Relationship Id="rId7"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gnomad.broadinstitute.org/news/2021-07-variant-co-occurrence-phasing-information-in-gnomad/"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093/bioinformatics/btr330" TargetMode="External"/><Relationship Id="rId7"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hyperlink" Target="https://www.dailymail.co.uk/news/article-2746321/Jack-Ripper-unmasked-How-amateur-sleuth-used-DNA-breakthrough-identify-Britains-notorious-criminal-126-years-string-terrible-murder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hyperlink" Target="https://www.dailymail.co.uk/news/article-2746321/Jack-Ripper-unmasked-How-amateur-sleuth-used-DNA-breakthrough-identify-Britains-notorious-criminal-126-years-string-terrible-murders.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www.independent.co.uk/news/science/jack-the-ripper-id-hinges-on-a-decimal-point-as-scientists-flag-up-dna-error-in-book-that-claims-to-identify-the-whitechapel-killer-9804325.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www.independent.co.uk/news/science/jack-the-ripper-id-hinges-on-a-decimal-point-as-scientists-flag-up-dna-error-in-book-that-claims-to-identify-the-whitechapel-killer-9804325.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hyperlink" Target="https://genome.ucsc.edu/cgi-bin/hgTracks?db=hg38&amp;lastVirtModeType=default&amp;lastVirtModeExtraState=&amp;virtModeType=default&amp;virtMode=0&amp;nonVirtPosition=&amp;position=chrM%3A298%2D327&amp;hgsid=1253125511_l7IcZCfYBTEHPFPxLR6LKslmjIQh"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hyperlink" Target="https://genome.ucsc.edu/cgi-bin/hgTracks?db=hg38&amp;lastVirtModeType=default&amp;lastVirtModeExtraState=&amp;virtModeType=default&amp;virtMode=0&amp;nonVirtPosition=&amp;position=chrM%3A298%2D327&amp;hgsid=1253125511_l7IcZCfYBTEHPFPxLR6LKslmjIQh"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genome.ucsc.edu/cgi-bin/hgTracks?db=hg38&amp;lastVirtModeType=default&amp;lastVirtModeExtraState=&amp;virtModeType=default&amp;virtMode=0&amp;nonVirtPosition=&amp;position=chrM%3A298%2D327&amp;hgsid=1253125511_l7IcZCfYBTEHPFPxLR6LKslmjIQh"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hyperlink" Target="https://genome.ucsc.edu/cgi-bin/hgTracks?db=hg38&amp;lastVirtModeType=default&amp;lastVirtModeExtraState=&amp;virtModeType=default&amp;virtMode=0&amp;nonVirtPosition=&amp;position=chrM%3A298%2D327&amp;hgsid=1253125511_l7IcZCfYBTEHPFPxLR6LKslmjIQh"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7.xml"/><Relationship Id="rId4" Type="http://schemas.openxmlformats.org/officeDocument/2006/relationships/hyperlink" Target="https://www.hgvs.or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7.xml"/><Relationship Id="rId4" Type="http://schemas.openxmlformats.org/officeDocument/2006/relationships/hyperlink" Target="https://varnomen.hgvs.org/"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11.xml"/><Relationship Id="rId5" Type="http://schemas.openxmlformats.org/officeDocument/2006/relationships/hyperlink" Target="https://www.ncbi.nlm.nih.gov/clinvar/" TargetMode="Externa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11.xml"/><Relationship Id="rId5" Type="http://schemas.openxmlformats.org/officeDocument/2006/relationships/hyperlink" Target="https://www.ncbi.nlm.nih.gov/clinvar/" TargetMode="Externa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36.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hyperlink" Target="https://doi.org/10.1093/bioinformatics/btz856" TargetMode="External"/><Relationship Id="rId2" Type="http://schemas.openxmlformats.org/officeDocument/2006/relationships/notesSlide" Target="../notesSlides/notesSlide54.xml"/><Relationship Id="rId1" Type="http://schemas.openxmlformats.org/officeDocument/2006/relationships/slideLayout" Target="../slideLayouts/slideLayout31.xml"/><Relationship Id="rId5" Type="http://schemas.openxmlformats.org/officeDocument/2006/relationships/image" Target="../media/image34.jpg"/><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28.xml"/><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4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58.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5.xml"/><Relationship Id="rId1" Type="http://schemas.openxmlformats.org/officeDocument/2006/relationships/slideLayout" Target="../slideLayouts/slideLayout54.xml"/></Relationships>
</file>

<file path=ppt/slides/_rels/slide66.xml.rels><?xml version="1.0" encoding="UTF-8" standalone="yes"?>
<Relationships xmlns="http://schemas.openxmlformats.org/package/2006/relationships"><Relationship Id="rId3" Type="http://schemas.openxmlformats.org/officeDocument/2006/relationships/hyperlink" Target="https://vrs.ga4gh.org" TargetMode="External"/><Relationship Id="rId2" Type="http://schemas.openxmlformats.org/officeDocument/2006/relationships/notesSlide" Target="../notesSlides/notesSlide66.xml"/><Relationship Id="rId1" Type="http://schemas.openxmlformats.org/officeDocument/2006/relationships/slideLayout" Target="../slideLayouts/slideLayout54.xml"/><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48.xml"/><Relationship Id="rId6" Type="http://schemas.openxmlformats.org/officeDocument/2006/relationships/image" Target="../media/image45.png"/><Relationship Id="rId11" Type="http://schemas.openxmlformats.org/officeDocument/2006/relationships/image" Target="../media/image43.png"/><Relationship Id="rId5" Type="http://schemas.openxmlformats.org/officeDocument/2006/relationships/image" Target="../media/image44.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51.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93/bioinformatics/btr330" TargetMode="External"/><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3.xml"/><Relationship Id="rId1" Type="http://schemas.openxmlformats.org/officeDocument/2006/relationships/slideLayout" Target="../slideLayouts/slideLayout14.xml"/><Relationship Id="rId5" Type="http://schemas.openxmlformats.org/officeDocument/2006/relationships/hyperlink" Target="https://civicdb.org/" TargetMode="External"/><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11.xml"/><Relationship Id="rId5" Type="http://schemas.openxmlformats.org/officeDocument/2006/relationships/image" Target="../media/image57.png"/><Relationship Id="rId4" Type="http://schemas.openxmlformats.org/officeDocument/2006/relationships/hyperlink" Target="https://civicdb.org/events/genes/5/summary/variants/12/summary#variant"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5.xml"/><Relationship Id="rId1" Type="http://schemas.openxmlformats.org/officeDocument/2006/relationships/slideLayout" Target="../slideLayouts/slideLayout11.xml"/><Relationship Id="rId5" Type="http://schemas.openxmlformats.org/officeDocument/2006/relationships/hyperlink" Target="https://docs.civicdb.org/en/latest/about/figures.html" TargetMode="External"/><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6.xml"/><Relationship Id="rId1" Type="http://schemas.openxmlformats.org/officeDocument/2006/relationships/slideLayout" Target="../slideLayouts/slideLayout14.xml"/><Relationship Id="rId5" Type="http://schemas.openxmlformats.org/officeDocument/2006/relationships/hyperlink" Target="https://oncokb.org/" TargetMode="External"/><Relationship Id="rId4" Type="http://schemas.openxmlformats.org/officeDocument/2006/relationships/image" Target="../media/image28.png"/></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7.xml"/><Relationship Id="rId1" Type="http://schemas.openxmlformats.org/officeDocument/2006/relationships/slideLayout" Target="../slideLayouts/slideLayout11.xml"/><Relationship Id="rId5" Type="http://schemas.openxmlformats.org/officeDocument/2006/relationships/hyperlink" Target="https://oncokb.org/gene/BRAF/V600E" TargetMode="External"/><Relationship Id="rId4" Type="http://schemas.openxmlformats.org/officeDocument/2006/relationships/image" Target="../media/image60.png"/></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8.xml"/><Relationship Id="rId1" Type="http://schemas.openxmlformats.org/officeDocument/2006/relationships/slideLayout" Target="../slideLayouts/slideLayout14.xml"/><Relationship Id="rId5" Type="http://schemas.openxmlformats.org/officeDocument/2006/relationships/hyperlink" Target="https://oncokb.org/gene/BRAF/Oncogenic%20Mutations" TargetMode="External"/><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1.xml"/><Relationship Id="rId1" Type="http://schemas.openxmlformats.org/officeDocument/2006/relationships/slideLayout" Target="../slideLayouts/slideLayout14.xml"/><Relationship Id="rId5" Type="http://schemas.openxmlformats.org/officeDocument/2006/relationships/image" Target="../media/image64.png"/><Relationship Id="rId4" Type="http://schemas.openxmlformats.org/officeDocument/2006/relationships/hyperlink" Target="https://ckb.jax.org/"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2.xml"/><Relationship Id="rId1" Type="http://schemas.openxmlformats.org/officeDocument/2006/relationships/slideLayout" Target="../slideLayouts/slideLayout14.xml"/><Relationship Id="rId5" Type="http://schemas.openxmlformats.org/officeDocument/2006/relationships/image" Target="../media/image65.png"/><Relationship Id="rId4" Type="http://schemas.openxmlformats.org/officeDocument/2006/relationships/hyperlink" Target="https://ckb.jax.org/molecularProfile/showMolecularProfileByVariant?geneVariantId=49"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3.xml"/><Relationship Id="rId1" Type="http://schemas.openxmlformats.org/officeDocument/2006/relationships/slideLayout" Target="../slideLayouts/slideLayout14.xml"/><Relationship Id="rId5" Type="http://schemas.openxmlformats.org/officeDocument/2006/relationships/image" Target="../media/image66.png"/><Relationship Id="rId4" Type="http://schemas.openxmlformats.org/officeDocument/2006/relationships/hyperlink" Target="https://ckb.jax.org/molecularProfile/showMolecularProfileByVariant?geneVariantId=49"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4.xml"/><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hyperlink" Target="https://ckb.jax.org/molecularProfile/showMolecularProfileByVariant?geneVariantId=49"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11.xml"/><Relationship Id="rId5" Type="http://schemas.openxmlformats.org/officeDocument/2006/relationships/hyperlink" Target="https://brcaexchange.org/" TargetMode="External"/><Relationship Id="rId4" Type="http://schemas.openxmlformats.org/officeDocument/2006/relationships/image" Target="../media/image28.png"/></Relationships>
</file>

<file path=ppt/slides/_rels/slide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7.xml"/><Relationship Id="rId1" Type="http://schemas.openxmlformats.org/officeDocument/2006/relationships/slideLayout" Target="../slideLayouts/slideLayout11.xml"/><Relationship Id="rId5" Type="http://schemas.openxmlformats.org/officeDocument/2006/relationships/hyperlink" Target="https://brcaexchange.org/variant/230931" TargetMode="External"/><Relationship Id="rId4" Type="http://schemas.openxmlformats.org/officeDocument/2006/relationships/image" Target="../media/image69.png"/></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8.xml"/><Relationship Id="rId1" Type="http://schemas.openxmlformats.org/officeDocument/2006/relationships/slideLayout" Target="../slideLayouts/slideLayout11.xml"/><Relationship Id="rId5" Type="http://schemas.openxmlformats.org/officeDocument/2006/relationships/hyperlink" Target="https://pecan.stjude.cloud/" TargetMode="External"/><Relationship Id="rId4" Type="http://schemas.openxmlformats.org/officeDocument/2006/relationships/image" Target="../media/image28.png"/></Relationships>
</file>

<file path=ppt/slides/_rels/slide8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9.xml"/><Relationship Id="rId1" Type="http://schemas.openxmlformats.org/officeDocument/2006/relationships/slideLayout" Target="../slideLayouts/slideLayout11.xml"/><Relationship Id="rId5" Type="http://schemas.openxmlformats.org/officeDocument/2006/relationships/hyperlink" Target="https://pecan.stjude.cloud/variant/74" TargetMode="External"/><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093/bioinformatics/btr330" TargetMode="External"/><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28.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90.xml"/><Relationship Id="rId1" Type="http://schemas.openxmlformats.org/officeDocument/2006/relationships/slideLayout" Target="../slideLayouts/slideLayout14.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7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Variant Representation </a:t>
            </a:r>
            <a:br>
              <a:rPr lang="en"/>
            </a:br>
            <a:r>
              <a:rPr lang="en"/>
              <a:t>and Interpretation</a:t>
            </a:r>
            <a:endParaRPr/>
          </a:p>
        </p:txBody>
      </p:sp>
      <p:sp>
        <p:nvSpPr>
          <p:cNvPr id="358" name="Google Shape;358;p7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70000" lnSpcReduction="20000"/>
          </a:bodyPr>
          <a:lstStyle/>
          <a:p>
            <a:pPr marL="0" lvl="0" indent="0" algn="ctr" rtl="0">
              <a:lnSpc>
                <a:spcPct val="115000"/>
              </a:lnSpc>
              <a:spcBef>
                <a:spcPts val="0"/>
              </a:spcBef>
              <a:spcAft>
                <a:spcPts val="0"/>
              </a:spcAft>
              <a:buNone/>
            </a:pPr>
            <a:r>
              <a:rPr lang="en"/>
              <a:t>Sequencing Technologies and Bioinformatics Analysis 2022</a:t>
            </a:r>
            <a:endParaRPr/>
          </a:p>
          <a:p>
            <a:pPr marL="0" lvl="0" indent="0" algn="ctr" rtl="0">
              <a:lnSpc>
                <a:spcPct val="115000"/>
              </a:lnSpc>
              <a:spcBef>
                <a:spcPts val="0"/>
              </a:spcBef>
              <a:spcAft>
                <a:spcPts val="0"/>
              </a:spcAft>
              <a:buNone/>
            </a:pPr>
            <a:r>
              <a:rPr lang="en"/>
              <a:t>Cold Spring Harbor Laboratories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85"/>
          <p:cNvSpPr txBox="1">
            <a:spLocks noGrp="1"/>
          </p:cNvSpPr>
          <p:nvPr>
            <p:ph type="ftr" idx="11"/>
          </p:nvPr>
        </p:nvSpPr>
        <p:spPr>
          <a:xfrm>
            <a:off x="0" y="4495800"/>
            <a:ext cx="7677300" cy="647700"/>
          </a:xfrm>
          <a:prstGeom prst="rect">
            <a:avLst/>
          </a:prstGeom>
          <a:noFill/>
          <a:ln>
            <a:noFill/>
          </a:ln>
        </p:spPr>
        <p:txBody>
          <a:bodyPr spcFirstLastPara="1" wrap="square" lIns="180000" tIns="0" rIns="180000" bIns="0" anchor="ctr" anchorCtr="0">
            <a:noAutofit/>
          </a:bodyPr>
          <a:lstStyle/>
          <a:p>
            <a:pPr marL="0" marR="0" lvl="0" indent="0" algn="l" rtl="0">
              <a:lnSpc>
                <a:spcPct val="100000"/>
              </a:lnSpc>
              <a:spcBef>
                <a:spcPts val="0"/>
              </a:spcBef>
              <a:spcAft>
                <a:spcPts val="0"/>
              </a:spcAft>
              <a:buClr>
                <a:srgbClr val="333333"/>
              </a:buClr>
              <a:buSzPts val="1000"/>
              <a:buFont typeface="Arial"/>
              <a:buNone/>
            </a:pPr>
            <a:r>
              <a:rPr lang="en" sz="1000" b="0" i="1" u="none" strike="noStrike" cap="none">
                <a:solidFill>
                  <a:srgbClr val="333333"/>
                </a:solidFill>
                <a:latin typeface="Arial"/>
                <a:ea typeface="Arial"/>
                <a:cs typeface="Arial"/>
                <a:sym typeface="Arial"/>
              </a:rPr>
              <a:t>Bioinformatics</a:t>
            </a:r>
            <a:r>
              <a:rPr lang="en" sz="1000" b="0" i="0" u="none" strike="noStrike" cap="none">
                <a:solidFill>
                  <a:srgbClr val="333333"/>
                </a:solidFill>
                <a:latin typeface="Arial"/>
                <a:ea typeface="Arial"/>
                <a:cs typeface="Arial"/>
                <a:sym typeface="Arial"/>
              </a:rPr>
              <a:t>, Volume 27, Issue 15, 1 August 2011, Pages 2156–2158, </a:t>
            </a:r>
            <a:r>
              <a:rPr lang="en" sz="1000" b="0" i="0" u="sng" strike="noStrike" cap="none">
                <a:solidFill>
                  <a:srgbClr val="333333"/>
                </a:solidFill>
                <a:latin typeface="Arial"/>
                <a:ea typeface="Arial"/>
                <a:cs typeface="Arial"/>
                <a:sym typeface="Arial"/>
                <a:hlinkClick r:id="rId3">
                  <a:extLst>
                    <a:ext uri="{A12FA001-AC4F-418D-AE19-62706E023703}">
                      <ahyp:hlinkClr xmlns:ahyp="http://schemas.microsoft.com/office/drawing/2018/hyperlinkcolor" val="tx"/>
                    </a:ext>
                  </a:extLst>
                </a:hlinkClick>
              </a:rPr>
              <a:t>https://doi.org/10.1093/bioinformatics/btr330</a:t>
            </a:r>
            <a:endParaRPr sz="1000" b="0" i="0" u="none" strike="noStrike" cap="none">
              <a:solidFill>
                <a:srgbClr val="333333"/>
              </a:solidFill>
              <a:latin typeface="Arial"/>
              <a:ea typeface="Arial"/>
              <a:cs typeface="Arial"/>
              <a:sym typeface="Arial"/>
            </a:endParaRPr>
          </a:p>
          <a:p>
            <a:pPr marL="0" marR="0" lvl="0" indent="0" algn="l" rtl="0">
              <a:lnSpc>
                <a:spcPct val="100000"/>
              </a:lnSpc>
              <a:spcBef>
                <a:spcPts val="600"/>
              </a:spcBef>
              <a:spcAft>
                <a:spcPts val="0"/>
              </a:spcAft>
              <a:buClr>
                <a:srgbClr val="2A2A2A"/>
              </a:buClr>
              <a:buSzPts val="800"/>
              <a:buFont typeface="Arial"/>
              <a:buNone/>
            </a:pPr>
            <a:r>
              <a:rPr lang="en" sz="800" b="0" i="0" u="none" strike="noStrike" cap="none">
                <a:solidFill>
                  <a:srgbClr val="2A2A2A"/>
                </a:solidFill>
                <a:latin typeface="Arial"/>
                <a:ea typeface="Arial"/>
                <a:cs typeface="Arial"/>
                <a:sym typeface="Arial"/>
              </a:rPr>
              <a:t>The content of this slide may be subject to copyright: please see the slide notes for details.</a:t>
            </a:r>
            <a:endParaRPr sz="800" b="0" i="0" u="none" strike="noStrike" cap="none">
              <a:solidFill>
                <a:srgbClr val="333333"/>
              </a:solidFill>
              <a:latin typeface="Arial"/>
              <a:ea typeface="Arial"/>
              <a:cs typeface="Arial"/>
              <a:sym typeface="Arial"/>
            </a:endParaRPr>
          </a:p>
        </p:txBody>
      </p:sp>
      <p:pic>
        <p:nvPicPr>
          <p:cNvPr id="441" name="Google Shape;441;p85" descr="Oxford University Press"/>
          <p:cNvPicPr preferRelativeResize="0"/>
          <p:nvPr/>
        </p:nvPicPr>
        <p:blipFill rotWithShape="1">
          <a:blip r:embed="rId4">
            <a:alphaModFix/>
          </a:blip>
          <a:srcRect/>
          <a:stretch/>
        </p:blipFill>
        <p:spPr>
          <a:xfrm>
            <a:off x="7904162" y="4720829"/>
            <a:ext cx="794150" cy="183356"/>
          </a:xfrm>
          <a:prstGeom prst="rect">
            <a:avLst/>
          </a:prstGeom>
          <a:noFill/>
          <a:ln>
            <a:noFill/>
          </a:ln>
        </p:spPr>
      </p:pic>
      <p:pic>
        <p:nvPicPr>
          <p:cNvPr id="442" name="Google Shape;442;p85"/>
          <p:cNvPicPr preferRelativeResize="0"/>
          <p:nvPr/>
        </p:nvPicPr>
        <p:blipFill rotWithShape="1">
          <a:blip r:embed="rId5">
            <a:alphaModFix/>
          </a:blip>
          <a:srcRect b="19341"/>
          <a:stretch/>
        </p:blipFill>
        <p:spPr>
          <a:xfrm>
            <a:off x="1604450" y="696100"/>
            <a:ext cx="5391726" cy="3752525"/>
          </a:xfrm>
          <a:prstGeom prst="rect">
            <a:avLst/>
          </a:prstGeom>
          <a:noFill/>
          <a:ln>
            <a:noFill/>
          </a:ln>
        </p:spPr>
      </p:pic>
      <p:pic>
        <p:nvPicPr>
          <p:cNvPr id="443" name="Google Shape;443;p85"/>
          <p:cNvPicPr preferRelativeResize="0"/>
          <p:nvPr/>
        </p:nvPicPr>
        <p:blipFill>
          <a:blip r:embed="rId6">
            <a:alphaModFix/>
          </a:blip>
          <a:stretch>
            <a:fillRect/>
          </a:stretch>
        </p:blipFill>
        <p:spPr>
          <a:xfrm>
            <a:off x="6937824" y="113225"/>
            <a:ext cx="2072400" cy="535725"/>
          </a:xfrm>
          <a:prstGeom prst="rect">
            <a:avLst/>
          </a:prstGeom>
          <a:noFill/>
          <a:ln>
            <a:noFill/>
          </a:ln>
        </p:spPr>
      </p:pic>
      <p:pic>
        <p:nvPicPr>
          <p:cNvPr id="444" name="Google Shape;444;p85"/>
          <p:cNvPicPr preferRelativeResize="0"/>
          <p:nvPr/>
        </p:nvPicPr>
        <p:blipFill>
          <a:blip r:embed="rId7">
            <a:alphaModFix/>
          </a:blip>
          <a:stretch>
            <a:fillRect/>
          </a:stretch>
        </p:blipFill>
        <p:spPr>
          <a:xfrm>
            <a:off x="-1" y="4848213"/>
            <a:ext cx="838200" cy="295275"/>
          </a:xfrm>
          <a:prstGeom prst="rect">
            <a:avLst/>
          </a:prstGeom>
          <a:noFill/>
          <a:ln>
            <a:noFill/>
          </a:ln>
        </p:spPr>
      </p:pic>
      <p:sp>
        <p:nvSpPr>
          <p:cNvPr id="445" name="Google Shape;445;p85"/>
          <p:cNvSpPr/>
          <p:nvPr/>
        </p:nvSpPr>
        <p:spPr>
          <a:xfrm>
            <a:off x="6916375" y="0"/>
            <a:ext cx="2227500" cy="83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5"/>
          <p:cNvSpPr txBox="1"/>
          <p:nvPr/>
        </p:nvSpPr>
        <p:spPr>
          <a:xfrm>
            <a:off x="335500" y="131100"/>
            <a:ext cx="6391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dk1"/>
                </a:solidFill>
              </a:rPr>
              <a:t>Variant Call Format	 - Columns</a:t>
            </a:r>
            <a:endParaRPr sz="2500">
              <a:solidFill>
                <a:schemeClr val="dk1"/>
              </a:solidFill>
            </a:endParaRPr>
          </a:p>
        </p:txBody>
      </p:sp>
      <p:sp>
        <p:nvSpPr>
          <p:cNvPr id="447" name="Google Shape;447;p85"/>
          <p:cNvSpPr/>
          <p:nvPr/>
        </p:nvSpPr>
        <p:spPr>
          <a:xfrm>
            <a:off x="838200" y="2210625"/>
            <a:ext cx="838200" cy="295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Variant Call Format - Columns</a:t>
            </a:r>
            <a:endParaRPr/>
          </a:p>
        </p:txBody>
      </p:sp>
      <p:grpSp>
        <p:nvGrpSpPr>
          <p:cNvPr id="453" name="Google Shape;453;p86"/>
          <p:cNvGrpSpPr/>
          <p:nvPr/>
        </p:nvGrpSpPr>
        <p:grpSpPr>
          <a:xfrm>
            <a:off x="364575" y="1170125"/>
            <a:ext cx="8467725" cy="3714750"/>
            <a:chOff x="364575" y="1170125"/>
            <a:chExt cx="8467725" cy="3714750"/>
          </a:xfrm>
        </p:grpSpPr>
        <p:pic>
          <p:nvPicPr>
            <p:cNvPr id="454" name="Google Shape;454;p86"/>
            <p:cNvPicPr preferRelativeResize="0"/>
            <p:nvPr/>
          </p:nvPicPr>
          <p:blipFill>
            <a:blip r:embed="rId3">
              <a:alphaModFix/>
            </a:blip>
            <a:stretch>
              <a:fillRect/>
            </a:stretch>
          </p:blipFill>
          <p:spPr>
            <a:xfrm>
              <a:off x="364575" y="1170125"/>
              <a:ext cx="8467725" cy="3714750"/>
            </a:xfrm>
            <a:prstGeom prst="rect">
              <a:avLst/>
            </a:prstGeom>
            <a:noFill/>
            <a:ln>
              <a:noFill/>
            </a:ln>
          </p:spPr>
        </p:pic>
        <p:sp>
          <p:nvSpPr>
            <p:cNvPr id="455" name="Google Shape;455;p86"/>
            <p:cNvSpPr/>
            <p:nvPr/>
          </p:nvSpPr>
          <p:spPr>
            <a:xfrm>
              <a:off x="5162475" y="4330175"/>
              <a:ext cx="2136900" cy="213600"/>
            </a:xfrm>
            <a:prstGeom prst="rect">
              <a:avLst/>
            </a:prstGeom>
            <a:solidFill>
              <a:srgbClr val="F7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grpSp>
        <p:nvGrpSpPr>
          <p:cNvPr id="460" name="Google Shape;460;p87"/>
          <p:cNvGrpSpPr/>
          <p:nvPr/>
        </p:nvGrpSpPr>
        <p:grpSpPr>
          <a:xfrm>
            <a:off x="364575" y="1170125"/>
            <a:ext cx="8467725" cy="3714750"/>
            <a:chOff x="364575" y="1170125"/>
            <a:chExt cx="8467725" cy="3714750"/>
          </a:xfrm>
        </p:grpSpPr>
        <p:pic>
          <p:nvPicPr>
            <p:cNvPr id="461" name="Google Shape;461;p87"/>
            <p:cNvPicPr preferRelativeResize="0"/>
            <p:nvPr/>
          </p:nvPicPr>
          <p:blipFill>
            <a:blip r:embed="rId3">
              <a:alphaModFix/>
            </a:blip>
            <a:stretch>
              <a:fillRect/>
            </a:stretch>
          </p:blipFill>
          <p:spPr>
            <a:xfrm>
              <a:off x="364575" y="1170125"/>
              <a:ext cx="8467725" cy="3714750"/>
            </a:xfrm>
            <a:prstGeom prst="rect">
              <a:avLst/>
            </a:prstGeom>
            <a:noFill/>
            <a:ln>
              <a:noFill/>
            </a:ln>
          </p:spPr>
        </p:pic>
        <p:sp>
          <p:nvSpPr>
            <p:cNvPr id="462" name="Google Shape;462;p87"/>
            <p:cNvSpPr/>
            <p:nvPr/>
          </p:nvSpPr>
          <p:spPr>
            <a:xfrm>
              <a:off x="5162475" y="4330175"/>
              <a:ext cx="2136900" cy="213600"/>
            </a:xfrm>
            <a:prstGeom prst="rect">
              <a:avLst/>
            </a:prstGeom>
            <a:solidFill>
              <a:srgbClr val="F7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Variant Call Format - Info</a:t>
            </a:r>
            <a:endParaRPr/>
          </a:p>
        </p:txBody>
      </p:sp>
      <p:sp>
        <p:nvSpPr>
          <p:cNvPr id="464" name="Google Shape;464;p87"/>
          <p:cNvSpPr/>
          <p:nvPr/>
        </p:nvSpPr>
        <p:spPr>
          <a:xfrm>
            <a:off x="364575" y="3801575"/>
            <a:ext cx="8408400" cy="495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VCF - Info fields</a:t>
            </a:r>
            <a:endParaRPr/>
          </a:p>
        </p:txBody>
      </p:sp>
      <p:pic>
        <p:nvPicPr>
          <p:cNvPr id="470" name="Google Shape;470;p88"/>
          <p:cNvPicPr preferRelativeResize="0"/>
          <p:nvPr/>
        </p:nvPicPr>
        <p:blipFill>
          <a:blip r:embed="rId3">
            <a:alphaModFix/>
          </a:blip>
          <a:stretch>
            <a:fillRect/>
          </a:stretch>
        </p:blipFill>
        <p:spPr>
          <a:xfrm>
            <a:off x="2840500" y="158411"/>
            <a:ext cx="6303501" cy="48326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VCF - Info fields</a:t>
            </a:r>
            <a:endParaRPr/>
          </a:p>
        </p:txBody>
      </p:sp>
      <p:pic>
        <p:nvPicPr>
          <p:cNvPr id="476" name="Google Shape;476;p89"/>
          <p:cNvPicPr preferRelativeResize="0"/>
          <p:nvPr/>
        </p:nvPicPr>
        <p:blipFill>
          <a:blip r:embed="rId3">
            <a:alphaModFix/>
          </a:blip>
          <a:stretch>
            <a:fillRect/>
          </a:stretch>
        </p:blipFill>
        <p:spPr>
          <a:xfrm>
            <a:off x="2840500" y="158411"/>
            <a:ext cx="6303501" cy="4832688"/>
          </a:xfrm>
          <a:prstGeom prst="rect">
            <a:avLst/>
          </a:prstGeom>
          <a:noFill/>
          <a:ln>
            <a:noFill/>
          </a:ln>
        </p:spPr>
      </p:pic>
      <p:sp>
        <p:nvSpPr>
          <p:cNvPr id="477" name="Google Shape;477;p89"/>
          <p:cNvSpPr/>
          <p:nvPr/>
        </p:nvSpPr>
        <p:spPr>
          <a:xfrm>
            <a:off x="2840500" y="2517825"/>
            <a:ext cx="6303600" cy="263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90"/>
          <p:cNvSpPr txBox="1">
            <a:spLocks noGrp="1"/>
          </p:cNvSpPr>
          <p:nvPr>
            <p:ph type="ftr" idx="11"/>
          </p:nvPr>
        </p:nvSpPr>
        <p:spPr>
          <a:xfrm>
            <a:off x="0" y="4495800"/>
            <a:ext cx="7677300" cy="647700"/>
          </a:xfrm>
          <a:prstGeom prst="rect">
            <a:avLst/>
          </a:prstGeom>
          <a:noFill/>
          <a:ln>
            <a:noFill/>
          </a:ln>
        </p:spPr>
        <p:txBody>
          <a:bodyPr spcFirstLastPara="1" wrap="square" lIns="180000" tIns="0" rIns="180000" bIns="0" anchor="ctr" anchorCtr="0">
            <a:noAutofit/>
          </a:bodyPr>
          <a:lstStyle/>
          <a:p>
            <a:pPr marL="0" marR="0" lvl="0" indent="0" algn="l" rtl="0">
              <a:lnSpc>
                <a:spcPct val="100000"/>
              </a:lnSpc>
              <a:spcBef>
                <a:spcPts val="0"/>
              </a:spcBef>
              <a:spcAft>
                <a:spcPts val="0"/>
              </a:spcAft>
              <a:buClr>
                <a:srgbClr val="333333"/>
              </a:buClr>
              <a:buSzPts val="1000"/>
              <a:buFont typeface="Arial"/>
              <a:buNone/>
            </a:pPr>
            <a:r>
              <a:rPr lang="en" sz="1000" b="0" i="1" u="none" strike="noStrike" cap="none">
                <a:solidFill>
                  <a:srgbClr val="333333"/>
                </a:solidFill>
                <a:latin typeface="Arial"/>
                <a:ea typeface="Arial"/>
                <a:cs typeface="Arial"/>
                <a:sym typeface="Arial"/>
              </a:rPr>
              <a:t>Bioinformatics</a:t>
            </a:r>
            <a:r>
              <a:rPr lang="en" sz="1000" b="0" i="0" u="none" strike="noStrike" cap="none">
                <a:solidFill>
                  <a:srgbClr val="333333"/>
                </a:solidFill>
                <a:latin typeface="Arial"/>
                <a:ea typeface="Arial"/>
                <a:cs typeface="Arial"/>
                <a:sym typeface="Arial"/>
              </a:rPr>
              <a:t>, Volume 27, Issue 15, 1 August 2011, Pages 2156–2158, </a:t>
            </a:r>
            <a:r>
              <a:rPr lang="en" sz="1000" b="0" i="0" u="sng" strike="noStrike" cap="none">
                <a:solidFill>
                  <a:srgbClr val="333333"/>
                </a:solidFill>
                <a:latin typeface="Arial"/>
                <a:ea typeface="Arial"/>
                <a:cs typeface="Arial"/>
                <a:sym typeface="Arial"/>
                <a:hlinkClick r:id="rId3">
                  <a:extLst>
                    <a:ext uri="{A12FA001-AC4F-418D-AE19-62706E023703}">
                      <ahyp:hlinkClr xmlns:ahyp="http://schemas.microsoft.com/office/drawing/2018/hyperlinkcolor" val="tx"/>
                    </a:ext>
                  </a:extLst>
                </a:hlinkClick>
              </a:rPr>
              <a:t>https://doi.org/10.1093/bioinformatics/btr330</a:t>
            </a:r>
            <a:endParaRPr sz="1000" b="0" i="0" u="none" strike="noStrike" cap="none">
              <a:solidFill>
                <a:srgbClr val="333333"/>
              </a:solidFill>
              <a:latin typeface="Arial"/>
              <a:ea typeface="Arial"/>
              <a:cs typeface="Arial"/>
              <a:sym typeface="Arial"/>
            </a:endParaRPr>
          </a:p>
          <a:p>
            <a:pPr marL="0" marR="0" lvl="0" indent="0" algn="l" rtl="0">
              <a:lnSpc>
                <a:spcPct val="100000"/>
              </a:lnSpc>
              <a:spcBef>
                <a:spcPts val="600"/>
              </a:spcBef>
              <a:spcAft>
                <a:spcPts val="0"/>
              </a:spcAft>
              <a:buClr>
                <a:srgbClr val="2A2A2A"/>
              </a:buClr>
              <a:buSzPts val="800"/>
              <a:buFont typeface="Arial"/>
              <a:buNone/>
            </a:pPr>
            <a:r>
              <a:rPr lang="en" sz="800" b="0" i="0" u="none" strike="noStrike" cap="none">
                <a:solidFill>
                  <a:srgbClr val="2A2A2A"/>
                </a:solidFill>
                <a:latin typeface="Arial"/>
                <a:ea typeface="Arial"/>
                <a:cs typeface="Arial"/>
                <a:sym typeface="Arial"/>
              </a:rPr>
              <a:t>The content of this slide may be subject to copyright: please see the slide notes for details.</a:t>
            </a:r>
            <a:endParaRPr sz="800" b="0" i="0" u="none" strike="noStrike" cap="none">
              <a:solidFill>
                <a:srgbClr val="333333"/>
              </a:solidFill>
              <a:latin typeface="Arial"/>
              <a:ea typeface="Arial"/>
              <a:cs typeface="Arial"/>
              <a:sym typeface="Arial"/>
            </a:endParaRPr>
          </a:p>
        </p:txBody>
      </p:sp>
      <p:pic>
        <p:nvPicPr>
          <p:cNvPr id="484" name="Google Shape;484;p90" descr="Oxford University Press"/>
          <p:cNvPicPr preferRelativeResize="0"/>
          <p:nvPr/>
        </p:nvPicPr>
        <p:blipFill rotWithShape="1">
          <a:blip r:embed="rId4">
            <a:alphaModFix/>
          </a:blip>
          <a:srcRect/>
          <a:stretch/>
        </p:blipFill>
        <p:spPr>
          <a:xfrm>
            <a:off x="7904162" y="4720829"/>
            <a:ext cx="794150" cy="183356"/>
          </a:xfrm>
          <a:prstGeom prst="rect">
            <a:avLst/>
          </a:prstGeom>
          <a:noFill/>
          <a:ln>
            <a:noFill/>
          </a:ln>
        </p:spPr>
      </p:pic>
      <p:pic>
        <p:nvPicPr>
          <p:cNvPr id="485" name="Google Shape;485;p90"/>
          <p:cNvPicPr preferRelativeResize="0"/>
          <p:nvPr/>
        </p:nvPicPr>
        <p:blipFill rotWithShape="1">
          <a:blip r:embed="rId5">
            <a:alphaModFix/>
          </a:blip>
          <a:srcRect b="19341"/>
          <a:stretch/>
        </p:blipFill>
        <p:spPr>
          <a:xfrm>
            <a:off x="1604450" y="696100"/>
            <a:ext cx="5391726" cy="3752525"/>
          </a:xfrm>
          <a:prstGeom prst="rect">
            <a:avLst/>
          </a:prstGeom>
          <a:noFill/>
          <a:ln>
            <a:noFill/>
          </a:ln>
        </p:spPr>
      </p:pic>
      <p:pic>
        <p:nvPicPr>
          <p:cNvPr id="486" name="Google Shape;486;p90"/>
          <p:cNvPicPr preferRelativeResize="0"/>
          <p:nvPr/>
        </p:nvPicPr>
        <p:blipFill>
          <a:blip r:embed="rId6">
            <a:alphaModFix/>
          </a:blip>
          <a:stretch>
            <a:fillRect/>
          </a:stretch>
        </p:blipFill>
        <p:spPr>
          <a:xfrm>
            <a:off x="6937824" y="113225"/>
            <a:ext cx="2072400" cy="535725"/>
          </a:xfrm>
          <a:prstGeom prst="rect">
            <a:avLst/>
          </a:prstGeom>
          <a:noFill/>
          <a:ln>
            <a:noFill/>
          </a:ln>
        </p:spPr>
      </p:pic>
      <p:pic>
        <p:nvPicPr>
          <p:cNvPr id="487" name="Google Shape;487;p90"/>
          <p:cNvPicPr preferRelativeResize="0"/>
          <p:nvPr/>
        </p:nvPicPr>
        <p:blipFill>
          <a:blip r:embed="rId7">
            <a:alphaModFix/>
          </a:blip>
          <a:stretch>
            <a:fillRect/>
          </a:stretch>
        </p:blipFill>
        <p:spPr>
          <a:xfrm>
            <a:off x="-1" y="4848213"/>
            <a:ext cx="838200" cy="295275"/>
          </a:xfrm>
          <a:prstGeom prst="rect">
            <a:avLst/>
          </a:prstGeom>
          <a:noFill/>
          <a:ln>
            <a:noFill/>
          </a:ln>
        </p:spPr>
      </p:pic>
      <p:sp>
        <p:nvSpPr>
          <p:cNvPr id="488" name="Google Shape;488;p90"/>
          <p:cNvSpPr/>
          <p:nvPr/>
        </p:nvSpPr>
        <p:spPr>
          <a:xfrm>
            <a:off x="6916375" y="0"/>
            <a:ext cx="2227500" cy="83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0"/>
          <p:cNvSpPr txBox="1"/>
          <p:nvPr/>
        </p:nvSpPr>
        <p:spPr>
          <a:xfrm>
            <a:off x="335500" y="131100"/>
            <a:ext cx="6391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dk1"/>
                </a:solidFill>
              </a:rPr>
              <a:t>Variant Call Format	 - Info Field: END</a:t>
            </a:r>
            <a:endParaRPr sz="2500">
              <a:solidFill>
                <a:schemeClr val="dk1"/>
              </a:solidFill>
            </a:endParaRPr>
          </a:p>
        </p:txBody>
      </p:sp>
      <p:sp>
        <p:nvSpPr>
          <p:cNvPr id="490" name="Google Shape;490;p90"/>
          <p:cNvSpPr/>
          <p:nvPr/>
        </p:nvSpPr>
        <p:spPr>
          <a:xfrm rot="5400000">
            <a:off x="4545113" y="2152250"/>
            <a:ext cx="838200" cy="2952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grpSp>
        <p:nvGrpSpPr>
          <p:cNvPr id="495" name="Google Shape;495;p91"/>
          <p:cNvGrpSpPr/>
          <p:nvPr/>
        </p:nvGrpSpPr>
        <p:grpSpPr>
          <a:xfrm>
            <a:off x="364575" y="1170125"/>
            <a:ext cx="8467725" cy="3714750"/>
            <a:chOff x="364575" y="1170125"/>
            <a:chExt cx="8467725" cy="3714750"/>
          </a:xfrm>
        </p:grpSpPr>
        <p:pic>
          <p:nvPicPr>
            <p:cNvPr id="496" name="Google Shape;496;p91"/>
            <p:cNvPicPr preferRelativeResize="0"/>
            <p:nvPr/>
          </p:nvPicPr>
          <p:blipFill>
            <a:blip r:embed="rId3">
              <a:alphaModFix/>
            </a:blip>
            <a:stretch>
              <a:fillRect/>
            </a:stretch>
          </p:blipFill>
          <p:spPr>
            <a:xfrm>
              <a:off x="364575" y="1170125"/>
              <a:ext cx="8467725" cy="3714750"/>
            </a:xfrm>
            <a:prstGeom prst="rect">
              <a:avLst/>
            </a:prstGeom>
            <a:noFill/>
            <a:ln>
              <a:noFill/>
            </a:ln>
          </p:spPr>
        </p:pic>
        <p:sp>
          <p:nvSpPr>
            <p:cNvPr id="497" name="Google Shape;497;p91"/>
            <p:cNvSpPr/>
            <p:nvPr/>
          </p:nvSpPr>
          <p:spPr>
            <a:xfrm>
              <a:off x="5162475" y="4330175"/>
              <a:ext cx="2136900" cy="213600"/>
            </a:xfrm>
            <a:prstGeom prst="rect">
              <a:avLst/>
            </a:prstGeom>
            <a:solidFill>
              <a:srgbClr val="F7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Variant Call Format - Format and Samples</a:t>
            </a:r>
            <a:endParaRPr/>
          </a:p>
        </p:txBody>
      </p:sp>
      <p:sp>
        <p:nvSpPr>
          <p:cNvPr id="499" name="Google Shape;499;p91"/>
          <p:cNvSpPr/>
          <p:nvPr/>
        </p:nvSpPr>
        <p:spPr>
          <a:xfrm>
            <a:off x="364575" y="4280825"/>
            <a:ext cx="8408400" cy="572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92"/>
          <p:cNvSpPr txBox="1">
            <a:spLocks noGrp="1"/>
          </p:cNvSpPr>
          <p:nvPr>
            <p:ph type="ftr" idx="11"/>
          </p:nvPr>
        </p:nvSpPr>
        <p:spPr>
          <a:xfrm>
            <a:off x="0" y="4495800"/>
            <a:ext cx="7677300" cy="647700"/>
          </a:xfrm>
          <a:prstGeom prst="rect">
            <a:avLst/>
          </a:prstGeom>
          <a:noFill/>
          <a:ln>
            <a:noFill/>
          </a:ln>
        </p:spPr>
        <p:txBody>
          <a:bodyPr spcFirstLastPara="1" wrap="square" lIns="180000" tIns="0" rIns="180000" bIns="0" anchor="ctr" anchorCtr="0">
            <a:noAutofit/>
          </a:bodyPr>
          <a:lstStyle/>
          <a:p>
            <a:pPr marL="0" marR="0" lvl="0" indent="0" algn="l" rtl="0">
              <a:lnSpc>
                <a:spcPct val="100000"/>
              </a:lnSpc>
              <a:spcBef>
                <a:spcPts val="0"/>
              </a:spcBef>
              <a:spcAft>
                <a:spcPts val="0"/>
              </a:spcAft>
              <a:buClr>
                <a:srgbClr val="333333"/>
              </a:buClr>
              <a:buSzPts val="1000"/>
              <a:buFont typeface="Arial"/>
              <a:buNone/>
            </a:pPr>
            <a:r>
              <a:rPr lang="en" sz="1000" b="0" i="1" u="none" strike="noStrike" cap="none">
                <a:solidFill>
                  <a:srgbClr val="333333"/>
                </a:solidFill>
                <a:latin typeface="Arial"/>
                <a:ea typeface="Arial"/>
                <a:cs typeface="Arial"/>
                <a:sym typeface="Arial"/>
              </a:rPr>
              <a:t>Bioinformatics</a:t>
            </a:r>
            <a:r>
              <a:rPr lang="en" sz="1000" b="0" i="0" u="none" strike="noStrike" cap="none">
                <a:solidFill>
                  <a:srgbClr val="333333"/>
                </a:solidFill>
                <a:latin typeface="Arial"/>
                <a:ea typeface="Arial"/>
                <a:cs typeface="Arial"/>
                <a:sym typeface="Arial"/>
              </a:rPr>
              <a:t>, Volume 27, Issue 15, 1 August 2011, Pages 2156–2158, </a:t>
            </a:r>
            <a:r>
              <a:rPr lang="en" sz="1000" b="0" i="0" u="sng" strike="noStrike" cap="none">
                <a:solidFill>
                  <a:srgbClr val="333333"/>
                </a:solidFill>
                <a:latin typeface="Arial"/>
                <a:ea typeface="Arial"/>
                <a:cs typeface="Arial"/>
                <a:sym typeface="Arial"/>
                <a:hlinkClick r:id="rId3">
                  <a:extLst>
                    <a:ext uri="{A12FA001-AC4F-418D-AE19-62706E023703}">
                      <ahyp:hlinkClr xmlns:ahyp="http://schemas.microsoft.com/office/drawing/2018/hyperlinkcolor" val="tx"/>
                    </a:ext>
                  </a:extLst>
                </a:hlinkClick>
              </a:rPr>
              <a:t>https://doi.org/10.1093/bioinformatics/btr330</a:t>
            </a:r>
            <a:endParaRPr sz="1000" b="0" i="0" u="none" strike="noStrike" cap="none">
              <a:solidFill>
                <a:srgbClr val="333333"/>
              </a:solidFill>
              <a:latin typeface="Arial"/>
              <a:ea typeface="Arial"/>
              <a:cs typeface="Arial"/>
              <a:sym typeface="Arial"/>
            </a:endParaRPr>
          </a:p>
          <a:p>
            <a:pPr marL="0" marR="0" lvl="0" indent="0" algn="l" rtl="0">
              <a:lnSpc>
                <a:spcPct val="100000"/>
              </a:lnSpc>
              <a:spcBef>
                <a:spcPts val="600"/>
              </a:spcBef>
              <a:spcAft>
                <a:spcPts val="0"/>
              </a:spcAft>
              <a:buClr>
                <a:srgbClr val="2A2A2A"/>
              </a:buClr>
              <a:buSzPts val="800"/>
              <a:buFont typeface="Arial"/>
              <a:buNone/>
            </a:pPr>
            <a:r>
              <a:rPr lang="en" sz="800" b="0" i="0" u="none" strike="noStrike" cap="none">
                <a:solidFill>
                  <a:srgbClr val="2A2A2A"/>
                </a:solidFill>
                <a:latin typeface="Arial"/>
                <a:ea typeface="Arial"/>
                <a:cs typeface="Arial"/>
                <a:sym typeface="Arial"/>
              </a:rPr>
              <a:t>The content of this slide may be subject to copyright: please see the slide notes for details.</a:t>
            </a:r>
            <a:endParaRPr sz="800" b="0" i="0" u="none" strike="noStrike" cap="none">
              <a:solidFill>
                <a:srgbClr val="333333"/>
              </a:solidFill>
              <a:latin typeface="Arial"/>
              <a:ea typeface="Arial"/>
              <a:cs typeface="Arial"/>
              <a:sym typeface="Arial"/>
            </a:endParaRPr>
          </a:p>
        </p:txBody>
      </p:sp>
      <p:pic>
        <p:nvPicPr>
          <p:cNvPr id="506" name="Google Shape;506;p92" descr="Oxford University Press"/>
          <p:cNvPicPr preferRelativeResize="0"/>
          <p:nvPr/>
        </p:nvPicPr>
        <p:blipFill rotWithShape="1">
          <a:blip r:embed="rId4">
            <a:alphaModFix/>
          </a:blip>
          <a:srcRect/>
          <a:stretch/>
        </p:blipFill>
        <p:spPr>
          <a:xfrm>
            <a:off x="7904162" y="4720829"/>
            <a:ext cx="794150" cy="183356"/>
          </a:xfrm>
          <a:prstGeom prst="rect">
            <a:avLst/>
          </a:prstGeom>
          <a:noFill/>
          <a:ln>
            <a:noFill/>
          </a:ln>
        </p:spPr>
      </p:pic>
      <p:pic>
        <p:nvPicPr>
          <p:cNvPr id="507" name="Google Shape;507;p92"/>
          <p:cNvPicPr preferRelativeResize="0"/>
          <p:nvPr/>
        </p:nvPicPr>
        <p:blipFill rotWithShape="1">
          <a:blip r:embed="rId5">
            <a:alphaModFix/>
          </a:blip>
          <a:srcRect b="19341"/>
          <a:stretch/>
        </p:blipFill>
        <p:spPr>
          <a:xfrm>
            <a:off x="1604450" y="696100"/>
            <a:ext cx="5391726" cy="3752525"/>
          </a:xfrm>
          <a:prstGeom prst="rect">
            <a:avLst/>
          </a:prstGeom>
          <a:noFill/>
          <a:ln>
            <a:noFill/>
          </a:ln>
        </p:spPr>
      </p:pic>
      <p:pic>
        <p:nvPicPr>
          <p:cNvPr id="508" name="Google Shape;508;p92"/>
          <p:cNvPicPr preferRelativeResize="0"/>
          <p:nvPr/>
        </p:nvPicPr>
        <p:blipFill>
          <a:blip r:embed="rId6">
            <a:alphaModFix/>
          </a:blip>
          <a:stretch>
            <a:fillRect/>
          </a:stretch>
        </p:blipFill>
        <p:spPr>
          <a:xfrm>
            <a:off x="6937824" y="113225"/>
            <a:ext cx="2072400" cy="535725"/>
          </a:xfrm>
          <a:prstGeom prst="rect">
            <a:avLst/>
          </a:prstGeom>
          <a:noFill/>
          <a:ln>
            <a:noFill/>
          </a:ln>
        </p:spPr>
      </p:pic>
      <p:pic>
        <p:nvPicPr>
          <p:cNvPr id="509" name="Google Shape;509;p92"/>
          <p:cNvPicPr preferRelativeResize="0"/>
          <p:nvPr/>
        </p:nvPicPr>
        <p:blipFill>
          <a:blip r:embed="rId7">
            <a:alphaModFix/>
          </a:blip>
          <a:stretch>
            <a:fillRect/>
          </a:stretch>
        </p:blipFill>
        <p:spPr>
          <a:xfrm>
            <a:off x="-1" y="4848213"/>
            <a:ext cx="838200" cy="295275"/>
          </a:xfrm>
          <a:prstGeom prst="rect">
            <a:avLst/>
          </a:prstGeom>
          <a:noFill/>
          <a:ln>
            <a:noFill/>
          </a:ln>
        </p:spPr>
      </p:pic>
      <p:sp>
        <p:nvSpPr>
          <p:cNvPr id="510" name="Google Shape;510;p92"/>
          <p:cNvSpPr/>
          <p:nvPr/>
        </p:nvSpPr>
        <p:spPr>
          <a:xfrm>
            <a:off x="6916375" y="0"/>
            <a:ext cx="2227500" cy="83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92"/>
          <p:cNvSpPr txBox="1"/>
          <p:nvPr/>
        </p:nvSpPr>
        <p:spPr>
          <a:xfrm>
            <a:off x="335500" y="131100"/>
            <a:ext cx="6391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dk1"/>
                </a:solidFill>
              </a:rPr>
              <a:t>Variant Call Format	 - Info Field: END</a:t>
            </a:r>
            <a:endParaRPr sz="2500">
              <a:solidFill>
                <a:schemeClr val="dk1"/>
              </a:solidFill>
            </a:endParaRPr>
          </a:p>
        </p:txBody>
      </p:sp>
      <p:sp>
        <p:nvSpPr>
          <p:cNvPr id="512" name="Google Shape;512;p92"/>
          <p:cNvSpPr/>
          <p:nvPr/>
        </p:nvSpPr>
        <p:spPr>
          <a:xfrm rot="5400000">
            <a:off x="5070413" y="1729100"/>
            <a:ext cx="838200" cy="2952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2"/>
          <p:cNvSpPr/>
          <p:nvPr/>
        </p:nvSpPr>
        <p:spPr>
          <a:xfrm rot="5400000">
            <a:off x="5705138" y="1729100"/>
            <a:ext cx="838200" cy="2952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92"/>
          <p:cNvSpPr/>
          <p:nvPr/>
        </p:nvSpPr>
        <p:spPr>
          <a:xfrm rot="5400000">
            <a:off x="6208538" y="1729100"/>
            <a:ext cx="838200" cy="2952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VCF - Format Fields</a:t>
            </a:r>
            <a:endParaRPr/>
          </a:p>
        </p:txBody>
      </p:sp>
      <p:pic>
        <p:nvPicPr>
          <p:cNvPr id="520" name="Google Shape;520;p93"/>
          <p:cNvPicPr preferRelativeResize="0"/>
          <p:nvPr/>
        </p:nvPicPr>
        <p:blipFill>
          <a:blip r:embed="rId3">
            <a:alphaModFix/>
          </a:blip>
          <a:stretch>
            <a:fillRect/>
          </a:stretch>
        </p:blipFill>
        <p:spPr>
          <a:xfrm>
            <a:off x="4123625" y="331425"/>
            <a:ext cx="4708675" cy="4638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VCF - Format Fields</a:t>
            </a:r>
            <a:endParaRPr/>
          </a:p>
        </p:txBody>
      </p:sp>
      <p:pic>
        <p:nvPicPr>
          <p:cNvPr id="526" name="Google Shape;526;p94"/>
          <p:cNvPicPr preferRelativeResize="0"/>
          <p:nvPr/>
        </p:nvPicPr>
        <p:blipFill>
          <a:blip r:embed="rId3">
            <a:alphaModFix/>
          </a:blip>
          <a:stretch>
            <a:fillRect/>
          </a:stretch>
        </p:blipFill>
        <p:spPr>
          <a:xfrm>
            <a:off x="4123625" y="331425"/>
            <a:ext cx="4708675" cy="4638550"/>
          </a:xfrm>
          <a:prstGeom prst="rect">
            <a:avLst/>
          </a:prstGeom>
          <a:noFill/>
          <a:ln>
            <a:noFill/>
          </a:ln>
        </p:spPr>
      </p:pic>
      <p:sp>
        <p:nvSpPr>
          <p:cNvPr id="527" name="Google Shape;527;p94"/>
          <p:cNvSpPr/>
          <p:nvPr/>
        </p:nvSpPr>
        <p:spPr>
          <a:xfrm>
            <a:off x="4123625" y="3202500"/>
            <a:ext cx="4708800" cy="332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You should be familiar with...</a:t>
            </a:r>
            <a:endParaRPr/>
          </a:p>
        </p:txBody>
      </p:sp>
      <p:sp>
        <p:nvSpPr>
          <p:cNvPr id="364" name="Google Shape;364;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SzPts val="2300"/>
              <a:buChar char="●"/>
            </a:pPr>
            <a:r>
              <a:rPr lang="en" sz="2300"/>
              <a:t>NGS File Formats</a:t>
            </a:r>
            <a:endParaRPr sz="2300"/>
          </a:p>
          <a:p>
            <a:pPr marL="457200" lvl="0" indent="-374650" algn="l" rtl="0">
              <a:spcBef>
                <a:spcPts val="0"/>
              </a:spcBef>
              <a:spcAft>
                <a:spcPts val="0"/>
              </a:spcAft>
              <a:buSzPts val="2300"/>
              <a:buChar char="●"/>
            </a:pPr>
            <a:r>
              <a:rPr lang="en" sz="2300"/>
              <a:t>Fundamentals of sequence alignment</a:t>
            </a:r>
            <a:endParaRPr sz="2300"/>
          </a:p>
          <a:p>
            <a:pPr marL="457200" lvl="0" indent="-374650" algn="l" rtl="0">
              <a:spcBef>
                <a:spcPts val="0"/>
              </a:spcBef>
              <a:spcAft>
                <a:spcPts val="0"/>
              </a:spcAft>
              <a:buSzPts val="2300"/>
              <a:buChar char="●"/>
            </a:pPr>
            <a:r>
              <a:rPr lang="en" sz="2300"/>
              <a:t>Variant calling</a:t>
            </a:r>
            <a:endParaRPr sz="23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95"/>
          <p:cNvSpPr txBox="1">
            <a:spLocks noGrp="1"/>
          </p:cNvSpPr>
          <p:nvPr>
            <p:ph type="ftr" idx="11"/>
          </p:nvPr>
        </p:nvSpPr>
        <p:spPr>
          <a:xfrm>
            <a:off x="0" y="4495800"/>
            <a:ext cx="7677300" cy="647700"/>
          </a:xfrm>
          <a:prstGeom prst="rect">
            <a:avLst/>
          </a:prstGeom>
          <a:noFill/>
          <a:ln>
            <a:noFill/>
          </a:ln>
        </p:spPr>
        <p:txBody>
          <a:bodyPr spcFirstLastPara="1" wrap="square" lIns="180000" tIns="0" rIns="180000" bIns="0" anchor="ctr" anchorCtr="0">
            <a:noAutofit/>
          </a:bodyPr>
          <a:lstStyle/>
          <a:p>
            <a:pPr marL="0" marR="0" lvl="0" indent="0" algn="l" rtl="0">
              <a:lnSpc>
                <a:spcPct val="100000"/>
              </a:lnSpc>
              <a:spcBef>
                <a:spcPts val="0"/>
              </a:spcBef>
              <a:spcAft>
                <a:spcPts val="0"/>
              </a:spcAft>
              <a:buClr>
                <a:srgbClr val="333333"/>
              </a:buClr>
              <a:buSzPts val="1000"/>
              <a:buFont typeface="Arial"/>
              <a:buNone/>
            </a:pPr>
            <a:r>
              <a:rPr lang="en" sz="1000" b="0" i="1" u="none" strike="noStrike" cap="none">
                <a:solidFill>
                  <a:srgbClr val="333333"/>
                </a:solidFill>
                <a:latin typeface="Arial"/>
                <a:ea typeface="Arial"/>
                <a:cs typeface="Arial"/>
                <a:sym typeface="Arial"/>
              </a:rPr>
              <a:t>Bioinformatics</a:t>
            </a:r>
            <a:r>
              <a:rPr lang="en" sz="1000" b="0" i="0" u="none" strike="noStrike" cap="none">
                <a:solidFill>
                  <a:srgbClr val="333333"/>
                </a:solidFill>
                <a:latin typeface="Arial"/>
                <a:ea typeface="Arial"/>
                <a:cs typeface="Arial"/>
                <a:sym typeface="Arial"/>
              </a:rPr>
              <a:t>, Volume 27, Issue 15, 1 August 2011, Pages 2156–2158, </a:t>
            </a:r>
            <a:r>
              <a:rPr lang="en" sz="1000" b="0" i="0" u="sng" strike="noStrike" cap="none">
                <a:solidFill>
                  <a:srgbClr val="333333"/>
                </a:solidFill>
                <a:latin typeface="Arial"/>
                <a:ea typeface="Arial"/>
                <a:cs typeface="Arial"/>
                <a:sym typeface="Arial"/>
                <a:hlinkClick r:id="rId3">
                  <a:extLst>
                    <a:ext uri="{A12FA001-AC4F-418D-AE19-62706E023703}">
                      <ahyp:hlinkClr xmlns:ahyp="http://schemas.microsoft.com/office/drawing/2018/hyperlinkcolor" val="tx"/>
                    </a:ext>
                  </a:extLst>
                </a:hlinkClick>
              </a:rPr>
              <a:t>https://doi.org/10.1093/bioinformatics/btr330</a:t>
            </a:r>
            <a:endParaRPr sz="1000" b="0" i="0" u="none" strike="noStrike" cap="none">
              <a:solidFill>
                <a:srgbClr val="333333"/>
              </a:solidFill>
              <a:latin typeface="Arial"/>
              <a:ea typeface="Arial"/>
              <a:cs typeface="Arial"/>
              <a:sym typeface="Arial"/>
            </a:endParaRPr>
          </a:p>
          <a:p>
            <a:pPr marL="0" marR="0" lvl="0" indent="0" algn="l" rtl="0">
              <a:lnSpc>
                <a:spcPct val="100000"/>
              </a:lnSpc>
              <a:spcBef>
                <a:spcPts val="600"/>
              </a:spcBef>
              <a:spcAft>
                <a:spcPts val="0"/>
              </a:spcAft>
              <a:buClr>
                <a:srgbClr val="2A2A2A"/>
              </a:buClr>
              <a:buSzPts val="800"/>
              <a:buFont typeface="Arial"/>
              <a:buNone/>
            </a:pPr>
            <a:r>
              <a:rPr lang="en" sz="800" b="0" i="0" u="none" strike="noStrike" cap="none">
                <a:solidFill>
                  <a:srgbClr val="2A2A2A"/>
                </a:solidFill>
                <a:latin typeface="Arial"/>
                <a:ea typeface="Arial"/>
                <a:cs typeface="Arial"/>
                <a:sym typeface="Arial"/>
              </a:rPr>
              <a:t>The content of this slide may be subject to copyright: please see the slide notes for details.</a:t>
            </a:r>
            <a:endParaRPr sz="800" b="0" i="0" u="none" strike="noStrike" cap="none">
              <a:solidFill>
                <a:srgbClr val="333333"/>
              </a:solidFill>
              <a:latin typeface="Arial"/>
              <a:ea typeface="Arial"/>
              <a:cs typeface="Arial"/>
              <a:sym typeface="Arial"/>
            </a:endParaRPr>
          </a:p>
        </p:txBody>
      </p:sp>
      <p:pic>
        <p:nvPicPr>
          <p:cNvPr id="534" name="Google Shape;534;p95" descr="Oxford University Press"/>
          <p:cNvPicPr preferRelativeResize="0"/>
          <p:nvPr/>
        </p:nvPicPr>
        <p:blipFill rotWithShape="1">
          <a:blip r:embed="rId4">
            <a:alphaModFix/>
          </a:blip>
          <a:srcRect/>
          <a:stretch/>
        </p:blipFill>
        <p:spPr>
          <a:xfrm>
            <a:off x="7904162" y="4720829"/>
            <a:ext cx="794150" cy="183356"/>
          </a:xfrm>
          <a:prstGeom prst="rect">
            <a:avLst/>
          </a:prstGeom>
          <a:noFill/>
          <a:ln>
            <a:noFill/>
          </a:ln>
        </p:spPr>
      </p:pic>
      <p:pic>
        <p:nvPicPr>
          <p:cNvPr id="535" name="Google Shape;535;p95"/>
          <p:cNvPicPr preferRelativeResize="0"/>
          <p:nvPr/>
        </p:nvPicPr>
        <p:blipFill rotWithShape="1">
          <a:blip r:embed="rId5">
            <a:alphaModFix/>
          </a:blip>
          <a:srcRect b="19341"/>
          <a:stretch/>
        </p:blipFill>
        <p:spPr>
          <a:xfrm>
            <a:off x="1604450" y="696100"/>
            <a:ext cx="5391726" cy="3752525"/>
          </a:xfrm>
          <a:prstGeom prst="rect">
            <a:avLst/>
          </a:prstGeom>
          <a:noFill/>
          <a:ln>
            <a:noFill/>
          </a:ln>
        </p:spPr>
      </p:pic>
      <p:pic>
        <p:nvPicPr>
          <p:cNvPr id="536" name="Google Shape;536;p95"/>
          <p:cNvPicPr preferRelativeResize="0"/>
          <p:nvPr/>
        </p:nvPicPr>
        <p:blipFill>
          <a:blip r:embed="rId6">
            <a:alphaModFix/>
          </a:blip>
          <a:stretch>
            <a:fillRect/>
          </a:stretch>
        </p:blipFill>
        <p:spPr>
          <a:xfrm>
            <a:off x="6937824" y="113225"/>
            <a:ext cx="2072400" cy="535725"/>
          </a:xfrm>
          <a:prstGeom prst="rect">
            <a:avLst/>
          </a:prstGeom>
          <a:noFill/>
          <a:ln>
            <a:noFill/>
          </a:ln>
        </p:spPr>
      </p:pic>
      <p:pic>
        <p:nvPicPr>
          <p:cNvPr id="537" name="Google Shape;537;p95"/>
          <p:cNvPicPr preferRelativeResize="0"/>
          <p:nvPr/>
        </p:nvPicPr>
        <p:blipFill>
          <a:blip r:embed="rId7">
            <a:alphaModFix/>
          </a:blip>
          <a:stretch>
            <a:fillRect/>
          </a:stretch>
        </p:blipFill>
        <p:spPr>
          <a:xfrm>
            <a:off x="-1" y="4848213"/>
            <a:ext cx="838200" cy="295275"/>
          </a:xfrm>
          <a:prstGeom prst="rect">
            <a:avLst/>
          </a:prstGeom>
          <a:noFill/>
          <a:ln>
            <a:noFill/>
          </a:ln>
        </p:spPr>
      </p:pic>
      <p:sp>
        <p:nvSpPr>
          <p:cNvPr id="538" name="Google Shape;538;p95"/>
          <p:cNvSpPr/>
          <p:nvPr/>
        </p:nvSpPr>
        <p:spPr>
          <a:xfrm>
            <a:off x="6916375" y="0"/>
            <a:ext cx="2227500" cy="83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5"/>
          <p:cNvSpPr txBox="1"/>
          <p:nvPr/>
        </p:nvSpPr>
        <p:spPr>
          <a:xfrm>
            <a:off x="335500" y="131100"/>
            <a:ext cx="6391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dk1"/>
                </a:solidFill>
              </a:rPr>
              <a:t>Variant Call Format	 - Format Field: GT</a:t>
            </a:r>
            <a:endParaRPr sz="2500">
              <a:solidFill>
                <a:schemeClr val="dk1"/>
              </a:solidFill>
            </a:endParaRPr>
          </a:p>
        </p:txBody>
      </p:sp>
      <p:sp>
        <p:nvSpPr>
          <p:cNvPr id="540" name="Google Shape;540;p95"/>
          <p:cNvSpPr/>
          <p:nvPr/>
        </p:nvSpPr>
        <p:spPr>
          <a:xfrm>
            <a:off x="5931625" y="2408100"/>
            <a:ext cx="211500" cy="33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5"/>
          <p:cNvSpPr/>
          <p:nvPr/>
        </p:nvSpPr>
        <p:spPr>
          <a:xfrm>
            <a:off x="6405850" y="2408100"/>
            <a:ext cx="211500" cy="4590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5"/>
          <p:cNvSpPr/>
          <p:nvPr/>
        </p:nvSpPr>
        <p:spPr>
          <a:xfrm>
            <a:off x="5347950" y="2408100"/>
            <a:ext cx="131100" cy="4590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5"/>
          <p:cNvSpPr/>
          <p:nvPr/>
        </p:nvSpPr>
        <p:spPr>
          <a:xfrm>
            <a:off x="5931625" y="2738400"/>
            <a:ext cx="116700" cy="999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VCF - Format Fields</a:t>
            </a:r>
            <a:endParaRPr/>
          </a:p>
        </p:txBody>
      </p:sp>
      <p:pic>
        <p:nvPicPr>
          <p:cNvPr id="549" name="Google Shape;549;p96"/>
          <p:cNvPicPr preferRelativeResize="0"/>
          <p:nvPr/>
        </p:nvPicPr>
        <p:blipFill>
          <a:blip r:embed="rId3">
            <a:alphaModFix/>
          </a:blip>
          <a:stretch>
            <a:fillRect/>
          </a:stretch>
        </p:blipFill>
        <p:spPr>
          <a:xfrm>
            <a:off x="477600" y="1503900"/>
            <a:ext cx="8406050" cy="23551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97"/>
          <p:cNvSpPr txBox="1">
            <a:spLocks noGrp="1"/>
          </p:cNvSpPr>
          <p:nvPr>
            <p:ph type="ftr" idx="11"/>
          </p:nvPr>
        </p:nvSpPr>
        <p:spPr>
          <a:xfrm>
            <a:off x="0" y="4495800"/>
            <a:ext cx="7677300" cy="647700"/>
          </a:xfrm>
          <a:prstGeom prst="rect">
            <a:avLst/>
          </a:prstGeom>
          <a:noFill/>
          <a:ln>
            <a:noFill/>
          </a:ln>
        </p:spPr>
        <p:txBody>
          <a:bodyPr spcFirstLastPara="1" wrap="square" lIns="180000" tIns="0" rIns="180000" bIns="0" anchor="ctr" anchorCtr="0">
            <a:noAutofit/>
          </a:bodyPr>
          <a:lstStyle/>
          <a:p>
            <a:pPr marL="0" marR="0" lvl="0" indent="0" algn="l" rtl="0">
              <a:lnSpc>
                <a:spcPct val="100000"/>
              </a:lnSpc>
              <a:spcBef>
                <a:spcPts val="0"/>
              </a:spcBef>
              <a:spcAft>
                <a:spcPts val="0"/>
              </a:spcAft>
              <a:buClr>
                <a:srgbClr val="333333"/>
              </a:buClr>
              <a:buSzPts val="1000"/>
              <a:buFont typeface="Arial"/>
              <a:buNone/>
            </a:pPr>
            <a:r>
              <a:rPr lang="en" sz="1000" b="0" i="1" u="none" strike="noStrike" cap="none">
                <a:solidFill>
                  <a:srgbClr val="333333"/>
                </a:solidFill>
                <a:latin typeface="Arial"/>
                <a:ea typeface="Arial"/>
                <a:cs typeface="Arial"/>
                <a:sym typeface="Arial"/>
              </a:rPr>
              <a:t>Bioinformatics</a:t>
            </a:r>
            <a:r>
              <a:rPr lang="en" sz="1000" b="0" i="0" u="none" strike="noStrike" cap="none">
                <a:solidFill>
                  <a:srgbClr val="333333"/>
                </a:solidFill>
                <a:latin typeface="Arial"/>
                <a:ea typeface="Arial"/>
                <a:cs typeface="Arial"/>
                <a:sym typeface="Arial"/>
              </a:rPr>
              <a:t>, Volume 27, Issue 15, 1 August 2011, Pages 2156–2158, </a:t>
            </a:r>
            <a:r>
              <a:rPr lang="en" sz="1000" b="0" i="0" u="sng" strike="noStrike" cap="none">
                <a:solidFill>
                  <a:srgbClr val="333333"/>
                </a:solidFill>
                <a:latin typeface="Arial"/>
                <a:ea typeface="Arial"/>
                <a:cs typeface="Arial"/>
                <a:sym typeface="Arial"/>
                <a:hlinkClick r:id="rId3">
                  <a:extLst>
                    <a:ext uri="{A12FA001-AC4F-418D-AE19-62706E023703}">
                      <ahyp:hlinkClr xmlns:ahyp="http://schemas.microsoft.com/office/drawing/2018/hyperlinkcolor" val="tx"/>
                    </a:ext>
                  </a:extLst>
                </a:hlinkClick>
              </a:rPr>
              <a:t>https://doi.org/10.1093/bioinformatics/btr330</a:t>
            </a:r>
            <a:endParaRPr sz="1000" b="0" i="0" u="none" strike="noStrike" cap="none">
              <a:solidFill>
                <a:srgbClr val="333333"/>
              </a:solidFill>
              <a:latin typeface="Arial"/>
              <a:ea typeface="Arial"/>
              <a:cs typeface="Arial"/>
              <a:sym typeface="Arial"/>
            </a:endParaRPr>
          </a:p>
          <a:p>
            <a:pPr marL="0" marR="0" lvl="0" indent="0" algn="l" rtl="0">
              <a:lnSpc>
                <a:spcPct val="100000"/>
              </a:lnSpc>
              <a:spcBef>
                <a:spcPts val="600"/>
              </a:spcBef>
              <a:spcAft>
                <a:spcPts val="0"/>
              </a:spcAft>
              <a:buClr>
                <a:srgbClr val="2A2A2A"/>
              </a:buClr>
              <a:buSzPts val="800"/>
              <a:buFont typeface="Arial"/>
              <a:buNone/>
            </a:pPr>
            <a:r>
              <a:rPr lang="en" sz="800" b="0" i="0" u="none" strike="noStrike" cap="none">
                <a:solidFill>
                  <a:srgbClr val="2A2A2A"/>
                </a:solidFill>
                <a:latin typeface="Arial"/>
                <a:ea typeface="Arial"/>
                <a:cs typeface="Arial"/>
                <a:sym typeface="Arial"/>
              </a:rPr>
              <a:t>The content of this slide may be subject to copyright: please see the slide notes for details.</a:t>
            </a:r>
            <a:endParaRPr sz="800" b="0" i="0" u="none" strike="noStrike" cap="none">
              <a:solidFill>
                <a:srgbClr val="333333"/>
              </a:solidFill>
              <a:latin typeface="Arial"/>
              <a:ea typeface="Arial"/>
              <a:cs typeface="Arial"/>
              <a:sym typeface="Arial"/>
            </a:endParaRPr>
          </a:p>
        </p:txBody>
      </p:sp>
      <p:pic>
        <p:nvPicPr>
          <p:cNvPr id="556" name="Google Shape;556;p97" descr="Oxford University Press"/>
          <p:cNvPicPr preferRelativeResize="0"/>
          <p:nvPr/>
        </p:nvPicPr>
        <p:blipFill rotWithShape="1">
          <a:blip r:embed="rId4">
            <a:alphaModFix/>
          </a:blip>
          <a:srcRect/>
          <a:stretch/>
        </p:blipFill>
        <p:spPr>
          <a:xfrm>
            <a:off x="7904162" y="4720829"/>
            <a:ext cx="794150" cy="183356"/>
          </a:xfrm>
          <a:prstGeom prst="rect">
            <a:avLst/>
          </a:prstGeom>
          <a:noFill/>
          <a:ln>
            <a:noFill/>
          </a:ln>
        </p:spPr>
      </p:pic>
      <p:pic>
        <p:nvPicPr>
          <p:cNvPr id="557" name="Google Shape;557;p97"/>
          <p:cNvPicPr preferRelativeResize="0"/>
          <p:nvPr/>
        </p:nvPicPr>
        <p:blipFill rotWithShape="1">
          <a:blip r:embed="rId5">
            <a:alphaModFix/>
          </a:blip>
          <a:srcRect b="19341"/>
          <a:stretch/>
        </p:blipFill>
        <p:spPr>
          <a:xfrm>
            <a:off x="1604450" y="696100"/>
            <a:ext cx="5391726" cy="3752525"/>
          </a:xfrm>
          <a:prstGeom prst="rect">
            <a:avLst/>
          </a:prstGeom>
          <a:noFill/>
          <a:ln>
            <a:noFill/>
          </a:ln>
        </p:spPr>
      </p:pic>
      <p:pic>
        <p:nvPicPr>
          <p:cNvPr id="558" name="Google Shape;558;p97"/>
          <p:cNvPicPr preferRelativeResize="0"/>
          <p:nvPr/>
        </p:nvPicPr>
        <p:blipFill>
          <a:blip r:embed="rId6">
            <a:alphaModFix/>
          </a:blip>
          <a:stretch>
            <a:fillRect/>
          </a:stretch>
        </p:blipFill>
        <p:spPr>
          <a:xfrm>
            <a:off x="6937824" y="113225"/>
            <a:ext cx="2072400" cy="535725"/>
          </a:xfrm>
          <a:prstGeom prst="rect">
            <a:avLst/>
          </a:prstGeom>
          <a:noFill/>
          <a:ln>
            <a:noFill/>
          </a:ln>
        </p:spPr>
      </p:pic>
      <p:pic>
        <p:nvPicPr>
          <p:cNvPr id="559" name="Google Shape;559;p97"/>
          <p:cNvPicPr preferRelativeResize="0"/>
          <p:nvPr/>
        </p:nvPicPr>
        <p:blipFill>
          <a:blip r:embed="rId7">
            <a:alphaModFix/>
          </a:blip>
          <a:stretch>
            <a:fillRect/>
          </a:stretch>
        </p:blipFill>
        <p:spPr>
          <a:xfrm>
            <a:off x="-1" y="4848213"/>
            <a:ext cx="838200" cy="295275"/>
          </a:xfrm>
          <a:prstGeom prst="rect">
            <a:avLst/>
          </a:prstGeom>
          <a:noFill/>
          <a:ln>
            <a:noFill/>
          </a:ln>
        </p:spPr>
      </p:pic>
      <p:sp>
        <p:nvSpPr>
          <p:cNvPr id="560" name="Google Shape;560;p97"/>
          <p:cNvSpPr/>
          <p:nvPr/>
        </p:nvSpPr>
        <p:spPr>
          <a:xfrm>
            <a:off x="6916375" y="0"/>
            <a:ext cx="2227500" cy="83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7"/>
          <p:cNvSpPr txBox="1"/>
          <p:nvPr/>
        </p:nvSpPr>
        <p:spPr>
          <a:xfrm>
            <a:off x="335500" y="131100"/>
            <a:ext cx="6391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dk1"/>
                </a:solidFill>
              </a:rPr>
              <a:t>Variant Call Format	 - Format Field: GT</a:t>
            </a:r>
            <a:endParaRPr sz="2500">
              <a:solidFill>
                <a:schemeClr val="dk1"/>
              </a:solidFill>
            </a:endParaRPr>
          </a:p>
        </p:txBody>
      </p:sp>
      <p:sp>
        <p:nvSpPr>
          <p:cNvPr id="562" name="Google Shape;562;p97"/>
          <p:cNvSpPr/>
          <p:nvPr/>
        </p:nvSpPr>
        <p:spPr>
          <a:xfrm>
            <a:off x="5931625" y="2408100"/>
            <a:ext cx="211500" cy="3540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7"/>
          <p:cNvSpPr/>
          <p:nvPr/>
        </p:nvSpPr>
        <p:spPr>
          <a:xfrm>
            <a:off x="6405850" y="2408100"/>
            <a:ext cx="211500" cy="4590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7"/>
          <p:cNvSpPr/>
          <p:nvPr/>
        </p:nvSpPr>
        <p:spPr>
          <a:xfrm>
            <a:off x="5347950" y="2408100"/>
            <a:ext cx="131100" cy="4590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7"/>
          <p:cNvSpPr/>
          <p:nvPr/>
        </p:nvSpPr>
        <p:spPr>
          <a:xfrm>
            <a:off x="1813400" y="2538925"/>
            <a:ext cx="5048100" cy="110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7"/>
          <p:cNvSpPr txBox="1"/>
          <p:nvPr/>
        </p:nvSpPr>
        <p:spPr>
          <a:xfrm>
            <a:off x="7200900" y="1729100"/>
            <a:ext cx="1867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Ref = C</a:t>
            </a:r>
            <a:endParaRPr/>
          </a:p>
          <a:p>
            <a:pPr marL="0" lvl="0" indent="0" algn="l" rtl="0">
              <a:spcBef>
                <a:spcPts val="0"/>
              </a:spcBef>
              <a:spcAft>
                <a:spcPts val="0"/>
              </a:spcAft>
              <a:buNone/>
            </a:pPr>
            <a:r>
              <a:rPr lang="en"/>
              <a:t>Alt1 = T</a:t>
            </a:r>
            <a:endParaRPr/>
          </a:p>
          <a:p>
            <a:pPr marL="0" lvl="0" indent="0" algn="l" rtl="0">
              <a:spcBef>
                <a:spcPts val="0"/>
              </a:spcBef>
              <a:spcAft>
                <a:spcPts val="0"/>
              </a:spcAft>
              <a:buNone/>
            </a:pPr>
            <a:r>
              <a:rPr lang="en"/>
              <a:t>Alt2 = CT</a:t>
            </a:r>
            <a:endParaRPr/>
          </a:p>
          <a:p>
            <a:pPr marL="0" lvl="0" indent="0" algn="l" rtl="0">
              <a:spcBef>
                <a:spcPts val="0"/>
              </a:spcBef>
              <a:spcAft>
                <a:spcPts val="0"/>
              </a:spcAft>
              <a:buNone/>
            </a:pPr>
            <a:endParaRPr/>
          </a:p>
          <a:p>
            <a:pPr marL="0" lvl="0" indent="0" algn="l" rtl="0">
              <a:spcBef>
                <a:spcPts val="0"/>
              </a:spcBef>
              <a:spcAft>
                <a:spcPts val="0"/>
              </a:spcAft>
              <a:buNone/>
            </a:pPr>
            <a:r>
              <a:rPr lang="en"/>
              <a:t>Sample 1: C | T</a:t>
            </a:r>
            <a:endParaRPr/>
          </a:p>
          <a:p>
            <a:pPr marL="0" lvl="0" indent="0" algn="l" rtl="0">
              <a:spcBef>
                <a:spcPts val="0"/>
              </a:spcBef>
              <a:spcAft>
                <a:spcPts val="0"/>
              </a:spcAft>
              <a:buNone/>
            </a:pPr>
            <a:r>
              <a:rPr lang="en"/>
              <a:t>Sample 2: CT / CT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572" name="Google Shape;572;p98"/>
          <p:cNvSpPr txBox="1">
            <a:spLocks noGrp="1"/>
          </p:cNvSpPr>
          <p:nvPr>
            <p:ph type="title"/>
          </p:nvPr>
        </p:nvSpPr>
        <p:spPr>
          <a:xfrm>
            <a:off x="311700" y="135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is phasing important for variant interpretation?</a:t>
            </a:r>
            <a:endParaRPr/>
          </a:p>
        </p:txBody>
      </p:sp>
      <p:pic>
        <p:nvPicPr>
          <p:cNvPr id="573" name="Google Shape;573;p98"/>
          <p:cNvPicPr preferRelativeResize="0"/>
          <p:nvPr/>
        </p:nvPicPr>
        <p:blipFill>
          <a:blip r:embed="rId3">
            <a:alphaModFix/>
          </a:blip>
          <a:stretch>
            <a:fillRect/>
          </a:stretch>
        </p:blipFill>
        <p:spPr>
          <a:xfrm>
            <a:off x="1732125" y="983825"/>
            <a:ext cx="5679745" cy="3820975"/>
          </a:xfrm>
          <a:prstGeom prst="rect">
            <a:avLst/>
          </a:prstGeom>
          <a:noFill/>
          <a:ln>
            <a:noFill/>
          </a:ln>
        </p:spPr>
      </p:pic>
      <p:sp>
        <p:nvSpPr>
          <p:cNvPr id="574" name="Google Shape;574;p98"/>
          <p:cNvSpPr txBox="1"/>
          <p:nvPr/>
        </p:nvSpPr>
        <p:spPr>
          <a:xfrm>
            <a:off x="209675" y="4804800"/>
            <a:ext cx="8040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hlinkClick r:id="rId4"/>
              </a:rPr>
              <a:t>https://gnomad.broadinstitute.org/news/2021-07-variant-co-occurrence-phasing-information-in-gnomad/</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99"/>
          <p:cNvSpPr txBox="1">
            <a:spLocks noGrp="1"/>
          </p:cNvSpPr>
          <p:nvPr>
            <p:ph type="ftr" idx="11"/>
          </p:nvPr>
        </p:nvSpPr>
        <p:spPr>
          <a:xfrm>
            <a:off x="0" y="4495800"/>
            <a:ext cx="7677300" cy="647700"/>
          </a:xfrm>
          <a:prstGeom prst="rect">
            <a:avLst/>
          </a:prstGeom>
          <a:noFill/>
          <a:ln>
            <a:noFill/>
          </a:ln>
        </p:spPr>
        <p:txBody>
          <a:bodyPr spcFirstLastPara="1" wrap="square" lIns="180000" tIns="0" rIns="180000" bIns="0" anchor="ctr" anchorCtr="0">
            <a:noAutofit/>
          </a:bodyPr>
          <a:lstStyle/>
          <a:p>
            <a:pPr marL="0" marR="0" lvl="0" indent="0" algn="l" rtl="0">
              <a:lnSpc>
                <a:spcPct val="100000"/>
              </a:lnSpc>
              <a:spcBef>
                <a:spcPts val="0"/>
              </a:spcBef>
              <a:spcAft>
                <a:spcPts val="0"/>
              </a:spcAft>
              <a:buClr>
                <a:srgbClr val="333333"/>
              </a:buClr>
              <a:buSzPts val="1000"/>
              <a:buFont typeface="Arial"/>
              <a:buNone/>
            </a:pPr>
            <a:r>
              <a:rPr lang="en" sz="1000" b="0" i="1" u="none" strike="noStrike" cap="none">
                <a:solidFill>
                  <a:srgbClr val="333333"/>
                </a:solidFill>
                <a:latin typeface="Arial"/>
                <a:ea typeface="Arial"/>
                <a:cs typeface="Arial"/>
                <a:sym typeface="Arial"/>
              </a:rPr>
              <a:t>Bioinformatics</a:t>
            </a:r>
            <a:r>
              <a:rPr lang="en" sz="1000" b="0" i="0" u="none" strike="noStrike" cap="none">
                <a:solidFill>
                  <a:srgbClr val="333333"/>
                </a:solidFill>
                <a:latin typeface="Arial"/>
                <a:ea typeface="Arial"/>
                <a:cs typeface="Arial"/>
                <a:sym typeface="Arial"/>
              </a:rPr>
              <a:t>, Volume 27, Issue 15, 1 August 2011, Pages 2156–2158, </a:t>
            </a:r>
            <a:r>
              <a:rPr lang="en" sz="1000" b="0" i="0" u="sng" strike="noStrike" cap="none">
                <a:solidFill>
                  <a:srgbClr val="333333"/>
                </a:solidFill>
                <a:latin typeface="Arial"/>
                <a:ea typeface="Arial"/>
                <a:cs typeface="Arial"/>
                <a:sym typeface="Arial"/>
                <a:hlinkClick r:id="rId3">
                  <a:extLst>
                    <a:ext uri="{A12FA001-AC4F-418D-AE19-62706E023703}">
                      <ahyp:hlinkClr xmlns:ahyp="http://schemas.microsoft.com/office/drawing/2018/hyperlinkcolor" val="tx"/>
                    </a:ext>
                  </a:extLst>
                </a:hlinkClick>
              </a:rPr>
              <a:t>https://doi.org/10.1093/bioinformatics/btr330</a:t>
            </a:r>
            <a:endParaRPr sz="1000" b="0" i="0" u="none" strike="noStrike" cap="none">
              <a:solidFill>
                <a:srgbClr val="333333"/>
              </a:solidFill>
              <a:latin typeface="Arial"/>
              <a:ea typeface="Arial"/>
              <a:cs typeface="Arial"/>
              <a:sym typeface="Arial"/>
            </a:endParaRPr>
          </a:p>
          <a:p>
            <a:pPr marL="0" marR="0" lvl="0" indent="0" algn="l" rtl="0">
              <a:lnSpc>
                <a:spcPct val="100000"/>
              </a:lnSpc>
              <a:spcBef>
                <a:spcPts val="600"/>
              </a:spcBef>
              <a:spcAft>
                <a:spcPts val="0"/>
              </a:spcAft>
              <a:buClr>
                <a:srgbClr val="2A2A2A"/>
              </a:buClr>
              <a:buSzPts val="800"/>
              <a:buFont typeface="Arial"/>
              <a:buNone/>
            </a:pPr>
            <a:r>
              <a:rPr lang="en" sz="800" b="0" i="0" u="none" strike="noStrike" cap="none">
                <a:solidFill>
                  <a:srgbClr val="2A2A2A"/>
                </a:solidFill>
                <a:latin typeface="Arial"/>
                <a:ea typeface="Arial"/>
                <a:cs typeface="Arial"/>
                <a:sym typeface="Arial"/>
              </a:rPr>
              <a:t>The content of this slide may be subject to copyright: please see the slide notes for details.</a:t>
            </a:r>
            <a:endParaRPr sz="800" b="0" i="0" u="none" strike="noStrike" cap="none">
              <a:solidFill>
                <a:srgbClr val="333333"/>
              </a:solidFill>
              <a:latin typeface="Arial"/>
              <a:ea typeface="Arial"/>
              <a:cs typeface="Arial"/>
              <a:sym typeface="Arial"/>
            </a:endParaRPr>
          </a:p>
        </p:txBody>
      </p:sp>
      <p:pic>
        <p:nvPicPr>
          <p:cNvPr id="581" name="Google Shape;581;p99" descr="Oxford University Press"/>
          <p:cNvPicPr preferRelativeResize="0"/>
          <p:nvPr/>
        </p:nvPicPr>
        <p:blipFill rotWithShape="1">
          <a:blip r:embed="rId4">
            <a:alphaModFix/>
          </a:blip>
          <a:srcRect/>
          <a:stretch/>
        </p:blipFill>
        <p:spPr>
          <a:xfrm>
            <a:off x="7904162" y="4720829"/>
            <a:ext cx="794150" cy="183356"/>
          </a:xfrm>
          <a:prstGeom prst="rect">
            <a:avLst/>
          </a:prstGeom>
          <a:noFill/>
          <a:ln>
            <a:noFill/>
          </a:ln>
        </p:spPr>
      </p:pic>
      <p:pic>
        <p:nvPicPr>
          <p:cNvPr id="582" name="Google Shape;582;p99"/>
          <p:cNvPicPr preferRelativeResize="0"/>
          <p:nvPr/>
        </p:nvPicPr>
        <p:blipFill rotWithShape="1">
          <a:blip r:embed="rId5">
            <a:alphaModFix/>
          </a:blip>
          <a:srcRect b="19341"/>
          <a:stretch/>
        </p:blipFill>
        <p:spPr>
          <a:xfrm>
            <a:off x="1604450" y="696100"/>
            <a:ext cx="5391726" cy="3752525"/>
          </a:xfrm>
          <a:prstGeom prst="rect">
            <a:avLst/>
          </a:prstGeom>
          <a:noFill/>
          <a:ln>
            <a:noFill/>
          </a:ln>
        </p:spPr>
      </p:pic>
      <p:pic>
        <p:nvPicPr>
          <p:cNvPr id="583" name="Google Shape;583;p99"/>
          <p:cNvPicPr preferRelativeResize="0"/>
          <p:nvPr/>
        </p:nvPicPr>
        <p:blipFill>
          <a:blip r:embed="rId6">
            <a:alphaModFix/>
          </a:blip>
          <a:stretch>
            <a:fillRect/>
          </a:stretch>
        </p:blipFill>
        <p:spPr>
          <a:xfrm>
            <a:off x="6937824" y="113225"/>
            <a:ext cx="2072400" cy="535725"/>
          </a:xfrm>
          <a:prstGeom prst="rect">
            <a:avLst/>
          </a:prstGeom>
          <a:noFill/>
          <a:ln>
            <a:noFill/>
          </a:ln>
        </p:spPr>
      </p:pic>
      <p:pic>
        <p:nvPicPr>
          <p:cNvPr id="584" name="Google Shape;584;p99"/>
          <p:cNvPicPr preferRelativeResize="0"/>
          <p:nvPr/>
        </p:nvPicPr>
        <p:blipFill>
          <a:blip r:embed="rId7">
            <a:alphaModFix/>
          </a:blip>
          <a:stretch>
            <a:fillRect/>
          </a:stretch>
        </p:blipFill>
        <p:spPr>
          <a:xfrm>
            <a:off x="-1" y="4848213"/>
            <a:ext cx="838200" cy="295275"/>
          </a:xfrm>
          <a:prstGeom prst="rect">
            <a:avLst/>
          </a:prstGeom>
          <a:noFill/>
          <a:ln>
            <a:noFill/>
          </a:ln>
        </p:spPr>
      </p:pic>
      <p:sp>
        <p:nvSpPr>
          <p:cNvPr id="585" name="Google Shape;585;p99"/>
          <p:cNvSpPr/>
          <p:nvPr/>
        </p:nvSpPr>
        <p:spPr>
          <a:xfrm>
            <a:off x="6916375" y="0"/>
            <a:ext cx="2227500" cy="83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9"/>
          <p:cNvSpPr txBox="1"/>
          <p:nvPr/>
        </p:nvSpPr>
        <p:spPr>
          <a:xfrm>
            <a:off x="335500" y="131100"/>
            <a:ext cx="6391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dk1"/>
                </a:solidFill>
              </a:rPr>
              <a:t>Variant Call Format	 - Format Field: GT</a:t>
            </a:r>
            <a:endParaRPr sz="2500">
              <a:solidFill>
                <a:schemeClr val="dk1"/>
              </a:solidFill>
            </a:endParaRPr>
          </a:p>
        </p:txBody>
      </p:sp>
      <p:sp>
        <p:nvSpPr>
          <p:cNvPr id="587" name="Google Shape;587;p99"/>
          <p:cNvSpPr/>
          <p:nvPr/>
        </p:nvSpPr>
        <p:spPr>
          <a:xfrm>
            <a:off x="5931625" y="2524125"/>
            <a:ext cx="211500" cy="2379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9"/>
          <p:cNvSpPr/>
          <p:nvPr/>
        </p:nvSpPr>
        <p:spPr>
          <a:xfrm>
            <a:off x="5347950" y="2518650"/>
            <a:ext cx="131100" cy="2379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99"/>
          <p:cNvSpPr txBox="1"/>
          <p:nvPr/>
        </p:nvSpPr>
        <p:spPr>
          <a:xfrm>
            <a:off x="7200900" y="1729100"/>
            <a:ext cx="1867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Sample 1:</a:t>
            </a:r>
            <a:endParaRPr/>
          </a:p>
          <a:p>
            <a:pPr marL="0" lvl="0" indent="0" algn="l" rtl="0">
              <a:spcBef>
                <a:spcPts val="0"/>
              </a:spcBef>
              <a:spcAft>
                <a:spcPts val="0"/>
              </a:spcAft>
              <a:buNone/>
            </a:pPr>
            <a:r>
              <a:rPr lang="en"/>
              <a:t>2 C phased with 5 </a:t>
            </a:r>
            <a:r>
              <a:rPr lang="en">
                <a:solidFill>
                  <a:srgbClr val="FF0000"/>
                </a:solidFill>
              </a:rPr>
              <a:t>G</a:t>
            </a:r>
            <a:endParaRPr>
              <a:solidFill>
                <a:srgbClr val="FF0000"/>
              </a:solidFill>
            </a:endParaRPr>
          </a:p>
          <a:p>
            <a:pPr marL="0" lvl="0" indent="0" algn="l" rtl="0">
              <a:spcBef>
                <a:spcPts val="0"/>
              </a:spcBef>
              <a:spcAft>
                <a:spcPts val="0"/>
              </a:spcAft>
              <a:buNone/>
            </a:pPr>
            <a:r>
              <a:rPr lang="en"/>
              <a:t>2 </a:t>
            </a:r>
            <a:r>
              <a:rPr lang="en">
                <a:solidFill>
                  <a:srgbClr val="FF0000"/>
                </a:solidFill>
              </a:rPr>
              <a:t>T</a:t>
            </a:r>
            <a:r>
              <a:rPr lang="en"/>
              <a:t> phased with 5 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
        <p:nvSpPr>
          <p:cNvPr id="595" name="Google Shape;595;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Domain-Specific Applications of Genomic Data Standards</a:t>
            </a:r>
            <a:endParaRPr/>
          </a:p>
        </p:txBody>
      </p:sp>
      <p:sp>
        <p:nvSpPr>
          <p:cNvPr id="596" name="Google Shape;596;p100"/>
          <p:cNvSpPr txBox="1">
            <a:spLocks noGrp="1"/>
          </p:cNvSpPr>
          <p:nvPr>
            <p:ph type="body" idx="1"/>
          </p:nvPr>
        </p:nvSpPr>
        <p:spPr>
          <a:xfrm>
            <a:off x="311700" y="1617675"/>
            <a:ext cx="2821800" cy="295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i="1"/>
              <a:t>How do we represent sequencing instrument data for a sample?</a:t>
            </a:r>
            <a:endParaRPr/>
          </a:p>
          <a:p>
            <a:pPr marL="0" lvl="0" indent="0" algn="l" rtl="0">
              <a:spcBef>
                <a:spcPts val="1200"/>
              </a:spcBef>
              <a:spcAft>
                <a:spcPts val="0"/>
              </a:spcAft>
              <a:buNone/>
            </a:pPr>
            <a:r>
              <a:rPr lang="en" i="1"/>
              <a:t>How do we represent all of the data across multiple samples?</a:t>
            </a:r>
            <a:endParaRPr i="1"/>
          </a:p>
          <a:p>
            <a:pPr marL="228600" lvl="0" indent="-203200" algn="l" rtl="0">
              <a:spcBef>
                <a:spcPts val="1200"/>
              </a:spcBef>
              <a:spcAft>
                <a:spcPts val="0"/>
              </a:spcAft>
              <a:buSzPts val="1400"/>
              <a:buChar char="●"/>
            </a:pPr>
            <a:r>
              <a:rPr lang="en"/>
              <a:t>“Foundational standards”</a:t>
            </a:r>
            <a:endParaRPr/>
          </a:p>
          <a:p>
            <a:pPr marL="228600" lvl="0" indent="-203200" algn="l" rtl="0">
              <a:spcBef>
                <a:spcPts val="0"/>
              </a:spcBef>
              <a:spcAft>
                <a:spcPts val="0"/>
              </a:spcAft>
              <a:buSzPts val="1400"/>
              <a:buChar char="●"/>
            </a:pPr>
            <a:r>
              <a:rPr lang="en"/>
              <a:t>Focus on file formats</a:t>
            </a:r>
            <a:endParaRPr/>
          </a:p>
          <a:p>
            <a:pPr marL="228600" lvl="0" indent="-203200" algn="l" rtl="0">
              <a:spcBef>
                <a:spcPts val="0"/>
              </a:spcBef>
              <a:spcAft>
                <a:spcPts val="0"/>
              </a:spcAft>
              <a:buSzPts val="1400"/>
              <a:buChar char="●"/>
            </a:pPr>
            <a:r>
              <a:rPr lang="en"/>
              <a:t>Most widespread adoption</a:t>
            </a:r>
            <a:endParaRPr/>
          </a:p>
          <a:p>
            <a:pPr marL="228600" lvl="0" indent="-203200" algn="l" rtl="0">
              <a:spcBef>
                <a:spcPts val="0"/>
              </a:spcBef>
              <a:spcAft>
                <a:spcPts val="0"/>
              </a:spcAft>
              <a:buSzPts val="1400"/>
              <a:buChar char="●"/>
            </a:pPr>
            <a:r>
              <a:rPr lang="en"/>
              <a:t>Computational emphasis</a:t>
            </a:r>
            <a:endParaRPr/>
          </a:p>
        </p:txBody>
      </p:sp>
      <p:sp>
        <p:nvSpPr>
          <p:cNvPr id="597" name="Google Shape;597;p100"/>
          <p:cNvSpPr txBox="1"/>
          <p:nvPr/>
        </p:nvSpPr>
        <p:spPr>
          <a:xfrm>
            <a:off x="320074" y="1152475"/>
            <a:ext cx="282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High-throughput computing</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
        <p:nvSpPr>
          <p:cNvPr id="603" name="Google Shape;603;p1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Domain-Specific Applications of Genomic Data Standards</a:t>
            </a:r>
            <a:endParaRPr/>
          </a:p>
        </p:txBody>
      </p:sp>
      <p:sp>
        <p:nvSpPr>
          <p:cNvPr id="604" name="Google Shape;604;p101"/>
          <p:cNvSpPr txBox="1">
            <a:spLocks noGrp="1"/>
          </p:cNvSpPr>
          <p:nvPr>
            <p:ph type="body" idx="1"/>
          </p:nvPr>
        </p:nvSpPr>
        <p:spPr>
          <a:xfrm>
            <a:off x="3156902" y="1617675"/>
            <a:ext cx="2821800" cy="295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i="1"/>
              <a:t>How do we compactly describe genomic variation in a way that humans readily understand it?</a:t>
            </a:r>
            <a:endParaRPr i="1"/>
          </a:p>
          <a:p>
            <a:pPr marL="0" lvl="0" indent="0" algn="l" rtl="0">
              <a:spcBef>
                <a:spcPts val="1200"/>
              </a:spcBef>
              <a:spcAft>
                <a:spcPts val="0"/>
              </a:spcAft>
              <a:buNone/>
            </a:pPr>
            <a:r>
              <a:rPr lang="en" i="1"/>
              <a:t>How do we encode sufficient information to do this accurately?</a:t>
            </a:r>
            <a:endParaRPr/>
          </a:p>
          <a:p>
            <a:pPr marL="0" lvl="0" indent="0" algn="l" rtl="0">
              <a:spcBef>
                <a:spcPts val="1200"/>
              </a:spcBef>
              <a:spcAft>
                <a:spcPts val="1200"/>
              </a:spcAft>
              <a:buNone/>
            </a:pPr>
            <a:endParaRPr/>
          </a:p>
        </p:txBody>
      </p:sp>
      <p:sp>
        <p:nvSpPr>
          <p:cNvPr id="605" name="Google Shape;605;p101"/>
          <p:cNvSpPr txBox="1"/>
          <p:nvPr/>
        </p:nvSpPr>
        <p:spPr>
          <a:xfrm>
            <a:off x="3165276" y="1152475"/>
            <a:ext cx="282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Clinical / biomedical reporting</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10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Variant Nomenclature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10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Variant Nomenclature</a:t>
            </a:r>
            <a:endParaRPr/>
          </a:p>
        </p:txBody>
      </p:sp>
      <p:sp>
        <p:nvSpPr>
          <p:cNvPr id="616" name="Google Shape;616;p103"/>
          <p:cNvSpPr txBox="1">
            <a:spLocks noGrp="1"/>
          </p:cNvSpPr>
          <p:nvPr>
            <p:ph type="title"/>
          </p:nvPr>
        </p:nvSpPr>
        <p:spPr>
          <a:xfrm>
            <a:off x="311700" y="29926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1">
                <a:solidFill>
                  <a:srgbClr val="FF0000"/>
                </a:solidFill>
              </a:rPr>
              <a:t>…in the news!</a:t>
            </a:r>
            <a:endParaRPr b="1">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Genomic Data Cracks Cold Case</a:t>
            </a:r>
            <a:endParaRPr/>
          </a:p>
        </p:txBody>
      </p:sp>
      <p:pic>
        <p:nvPicPr>
          <p:cNvPr id="622" name="Google Shape;622;p104"/>
          <p:cNvPicPr preferRelativeResize="0"/>
          <p:nvPr/>
        </p:nvPicPr>
        <p:blipFill rotWithShape="1">
          <a:blip r:embed="rId3">
            <a:alphaModFix/>
          </a:blip>
          <a:srcRect t="33774"/>
          <a:stretch/>
        </p:blipFill>
        <p:spPr>
          <a:xfrm>
            <a:off x="1014275" y="1159071"/>
            <a:ext cx="5679825" cy="2530400"/>
          </a:xfrm>
          <a:prstGeom prst="rect">
            <a:avLst/>
          </a:prstGeom>
          <a:noFill/>
          <a:ln>
            <a:noFill/>
          </a:ln>
        </p:spPr>
      </p:pic>
      <p:sp>
        <p:nvSpPr>
          <p:cNvPr id="623" name="Google Shape;623;p104"/>
          <p:cNvSpPr txBox="1"/>
          <p:nvPr/>
        </p:nvSpPr>
        <p:spPr>
          <a:xfrm>
            <a:off x="4220300" y="3705150"/>
            <a:ext cx="342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u="sng">
                <a:solidFill>
                  <a:schemeClr val="hlink"/>
                </a:solidFill>
                <a:hlinkClick r:id="rId4"/>
              </a:rPr>
              <a:t>Daily Mail</a:t>
            </a:r>
            <a:r>
              <a:rPr lang="en" u="sng">
                <a:solidFill>
                  <a:schemeClr val="hlink"/>
                </a:solidFill>
                <a:hlinkClick r:id="rId4"/>
              </a:rPr>
              <a:t>, September 6, 2014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FF0000"/>
                </a:solidFill>
              </a:rPr>
              <a:t>Wait a minute!</a:t>
            </a:r>
            <a:endParaRPr b="1">
              <a:solidFill>
                <a:srgbClr val="FF0000"/>
              </a:solidFill>
            </a:endParaRPr>
          </a:p>
        </p:txBody>
      </p:sp>
      <p:sp>
        <p:nvSpPr>
          <p:cNvPr id="370" name="Google Shape;370;p78"/>
          <p:cNvSpPr txBox="1"/>
          <p:nvPr/>
        </p:nvSpPr>
        <p:spPr>
          <a:xfrm>
            <a:off x="1028700" y="1415375"/>
            <a:ext cx="6792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t>Our schedule didn’t mention Variation </a:t>
            </a:r>
            <a:r>
              <a:rPr lang="en" sz="2100" b="1" i="1"/>
              <a:t>Representation</a:t>
            </a:r>
            <a:r>
              <a:rPr lang="en" sz="2100"/>
              <a:t>. Why do we care about that?</a:t>
            </a:r>
            <a:endParaRPr sz="2100"/>
          </a:p>
        </p:txBody>
      </p:sp>
      <p:pic>
        <p:nvPicPr>
          <p:cNvPr id="371" name="Google Shape;371;p78"/>
          <p:cNvPicPr preferRelativeResize="0"/>
          <p:nvPr/>
        </p:nvPicPr>
        <p:blipFill rotWithShape="1">
          <a:blip r:embed="rId3">
            <a:alphaModFix/>
          </a:blip>
          <a:srcRect t="6559"/>
          <a:stretch/>
        </p:blipFill>
        <p:spPr>
          <a:xfrm>
            <a:off x="816300" y="3159050"/>
            <a:ext cx="7449774" cy="953625"/>
          </a:xfrm>
          <a:prstGeom prst="rect">
            <a:avLst/>
          </a:prstGeom>
          <a:noFill/>
          <a:ln>
            <a:noFill/>
          </a:ln>
        </p:spPr>
      </p:pic>
      <p:sp>
        <p:nvSpPr>
          <p:cNvPr id="372" name="Google Shape;372;p78"/>
          <p:cNvSpPr/>
          <p:nvPr/>
        </p:nvSpPr>
        <p:spPr>
          <a:xfrm rot="8100000">
            <a:off x="3870604" y="3055234"/>
            <a:ext cx="610092" cy="229103"/>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8"/>
          <p:cNvSpPr txBox="1"/>
          <p:nvPr/>
        </p:nvSpPr>
        <p:spPr>
          <a:xfrm>
            <a:off x="4282600" y="2644325"/>
            <a:ext cx="1714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Look! Right there!</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8" name="Google Shape;628;p105"/>
          <p:cNvPicPr preferRelativeResize="0"/>
          <p:nvPr/>
        </p:nvPicPr>
        <p:blipFill rotWithShape="1">
          <a:blip r:embed="rId3">
            <a:alphaModFix/>
          </a:blip>
          <a:srcRect t="33774"/>
          <a:stretch/>
        </p:blipFill>
        <p:spPr>
          <a:xfrm>
            <a:off x="1014275" y="1159071"/>
            <a:ext cx="5679825" cy="2530400"/>
          </a:xfrm>
          <a:prstGeom prst="rect">
            <a:avLst/>
          </a:prstGeom>
          <a:noFill/>
          <a:ln>
            <a:noFill/>
          </a:ln>
        </p:spPr>
      </p:pic>
      <p:sp>
        <p:nvSpPr>
          <p:cNvPr id="629" name="Google Shape;629;p105"/>
          <p:cNvSpPr txBox="1"/>
          <p:nvPr/>
        </p:nvSpPr>
        <p:spPr>
          <a:xfrm>
            <a:off x="4220300" y="3705150"/>
            <a:ext cx="342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u="sng">
                <a:solidFill>
                  <a:schemeClr val="hlink"/>
                </a:solidFill>
                <a:hlinkClick r:id="rId4"/>
              </a:rPr>
              <a:t>Daily Mail</a:t>
            </a:r>
            <a:r>
              <a:rPr lang="en" u="sng">
                <a:solidFill>
                  <a:schemeClr val="hlink"/>
                </a:solidFill>
                <a:hlinkClick r:id="rId4"/>
              </a:rPr>
              <a:t>, September 9, 2014</a:t>
            </a:r>
            <a:endParaRPr/>
          </a:p>
        </p:txBody>
      </p:sp>
      <p:sp>
        <p:nvSpPr>
          <p:cNvPr id="630" name="Google Shape;630;p105"/>
          <p:cNvSpPr/>
          <p:nvPr/>
        </p:nvSpPr>
        <p:spPr>
          <a:xfrm>
            <a:off x="921325" y="1099650"/>
            <a:ext cx="6112500" cy="3130500"/>
          </a:xfrm>
          <a:prstGeom prst="rect">
            <a:avLst/>
          </a:prstGeom>
          <a:solidFill>
            <a:srgbClr val="FFFFFF">
              <a:alpha val="96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05"/>
          <p:cNvSpPr txBox="1"/>
          <p:nvPr/>
        </p:nvSpPr>
        <p:spPr>
          <a:xfrm>
            <a:off x="2714500" y="2319013"/>
            <a:ext cx="52164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900"/>
              <a:t>six weeks later…</a:t>
            </a:r>
            <a:endParaRPr sz="39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Genomic Data Cracks Cold Case… or does it?</a:t>
            </a:r>
            <a:endParaRPr/>
          </a:p>
        </p:txBody>
      </p:sp>
      <p:pic>
        <p:nvPicPr>
          <p:cNvPr id="637" name="Google Shape;637;p106"/>
          <p:cNvPicPr preferRelativeResize="0"/>
          <p:nvPr/>
        </p:nvPicPr>
        <p:blipFill>
          <a:blip r:embed="rId3">
            <a:alphaModFix/>
          </a:blip>
          <a:stretch>
            <a:fillRect/>
          </a:stretch>
        </p:blipFill>
        <p:spPr>
          <a:xfrm>
            <a:off x="152400" y="1411088"/>
            <a:ext cx="8839197" cy="2321313"/>
          </a:xfrm>
          <a:prstGeom prst="rect">
            <a:avLst/>
          </a:prstGeom>
          <a:noFill/>
          <a:ln>
            <a:noFill/>
          </a:ln>
        </p:spPr>
      </p:pic>
      <p:sp>
        <p:nvSpPr>
          <p:cNvPr id="638" name="Google Shape;638;p106"/>
          <p:cNvSpPr txBox="1"/>
          <p:nvPr/>
        </p:nvSpPr>
        <p:spPr>
          <a:xfrm>
            <a:off x="5404500" y="3992450"/>
            <a:ext cx="34278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i="1" u="sng">
                <a:solidFill>
                  <a:schemeClr val="hlink"/>
                </a:solidFill>
                <a:hlinkClick r:id="rId4"/>
              </a:rPr>
              <a:t>The Independent</a:t>
            </a:r>
            <a:r>
              <a:rPr lang="en" u="sng">
                <a:solidFill>
                  <a:schemeClr val="hlink"/>
                </a:solidFill>
                <a:hlinkClick r:id="rId4"/>
              </a:rPr>
              <a:t>, October 20, 2014</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643" name="Google Shape;643;p107"/>
          <p:cNvPicPr preferRelativeResize="0"/>
          <p:nvPr/>
        </p:nvPicPr>
        <p:blipFill>
          <a:blip r:embed="rId3">
            <a:alphaModFix/>
          </a:blip>
          <a:stretch>
            <a:fillRect/>
          </a:stretch>
        </p:blipFill>
        <p:spPr>
          <a:xfrm>
            <a:off x="152400" y="1411088"/>
            <a:ext cx="8839197" cy="2321313"/>
          </a:xfrm>
          <a:prstGeom prst="rect">
            <a:avLst/>
          </a:prstGeom>
          <a:noFill/>
          <a:ln>
            <a:noFill/>
          </a:ln>
        </p:spPr>
      </p:pic>
      <p:sp>
        <p:nvSpPr>
          <p:cNvPr id="644" name="Google Shape;644;p107"/>
          <p:cNvSpPr txBox="1"/>
          <p:nvPr/>
        </p:nvSpPr>
        <p:spPr>
          <a:xfrm>
            <a:off x="5404500" y="3992450"/>
            <a:ext cx="34278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i="1" u="sng">
                <a:solidFill>
                  <a:schemeClr val="hlink"/>
                </a:solidFill>
                <a:hlinkClick r:id="rId4"/>
              </a:rPr>
              <a:t>The Independent</a:t>
            </a:r>
            <a:r>
              <a:rPr lang="en" u="sng">
                <a:solidFill>
                  <a:schemeClr val="hlink"/>
                </a:solidFill>
                <a:hlinkClick r:id="rId4"/>
              </a:rPr>
              <a:t>, October 20, 2014</a:t>
            </a:r>
            <a:endParaRPr/>
          </a:p>
        </p:txBody>
      </p:sp>
      <p:sp>
        <p:nvSpPr>
          <p:cNvPr id="645" name="Google Shape;645;p107"/>
          <p:cNvSpPr/>
          <p:nvPr/>
        </p:nvSpPr>
        <p:spPr>
          <a:xfrm>
            <a:off x="217950" y="1262150"/>
            <a:ext cx="8773800" cy="1888200"/>
          </a:xfrm>
          <a:prstGeom prst="rect">
            <a:avLst/>
          </a:prstGeom>
          <a:solidFill>
            <a:srgbClr val="FFFFFF">
              <a:alpha val="96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07"/>
          <p:cNvSpPr txBox="1"/>
          <p:nvPr/>
        </p:nvSpPr>
        <p:spPr>
          <a:xfrm>
            <a:off x="2526275" y="1893013"/>
            <a:ext cx="52164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900">
                <a:solidFill>
                  <a:srgbClr val="FF0000"/>
                </a:solidFill>
              </a:rPr>
              <a:t>What happened?</a:t>
            </a:r>
            <a:endParaRPr sz="3900">
              <a:solidFill>
                <a:srgbClr val="FF0000"/>
              </a:solidFill>
            </a:endParaRPr>
          </a:p>
        </p:txBody>
      </p:sp>
      <p:sp>
        <p:nvSpPr>
          <p:cNvPr id="647" name="Google Shape;647;p1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Genomic Data Cracks Cold Case… or does it?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Methodology</a:t>
            </a:r>
            <a:endParaRPr/>
          </a:p>
        </p:txBody>
      </p:sp>
      <p:sp>
        <p:nvSpPr>
          <p:cNvPr id="653" name="Google Shape;653;p10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DNA sample including killer’s blood includes mitochondrial variation</a:t>
            </a:r>
            <a:endParaRPr/>
          </a:p>
          <a:p>
            <a:pPr marL="457200" lvl="0" indent="-342900" algn="l" rtl="0">
              <a:spcBef>
                <a:spcPts val="0"/>
              </a:spcBef>
              <a:spcAft>
                <a:spcPts val="0"/>
              </a:spcAft>
              <a:buSzPts val="1800"/>
              <a:buAutoNum type="arabicPeriod"/>
            </a:pPr>
            <a:r>
              <a:rPr lang="en"/>
              <a:t>An insertion in the sample not found in large mitochondrial variation database;</a:t>
            </a:r>
            <a:br>
              <a:rPr lang="en"/>
            </a:br>
            <a:r>
              <a:rPr lang="en"/>
              <a:t>	a private familial variant!</a:t>
            </a:r>
            <a:endParaRPr/>
          </a:p>
          <a:p>
            <a:pPr marL="457200" lvl="0" indent="-342900" algn="l" rtl="0">
              <a:spcBef>
                <a:spcPts val="0"/>
              </a:spcBef>
              <a:spcAft>
                <a:spcPts val="0"/>
              </a:spcAft>
              <a:buSzPts val="1800"/>
              <a:buAutoNum type="arabicPeriod"/>
            </a:pPr>
            <a:r>
              <a:rPr lang="en"/>
              <a:t>Descendant of suspect Kosminski’s sister also has familial variation</a:t>
            </a:r>
            <a:endParaRPr/>
          </a:p>
          <a:p>
            <a:pPr marL="457200" lvl="0" indent="-342900" algn="l" rtl="0">
              <a:spcBef>
                <a:spcPts val="0"/>
              </a:spcBef>
              <a:spcAft>
                <a:spcPts val="0"/>
              </a:spcAft>
              <a:buSzPts val="1800"/>
              <a:buAutoNum type="arabicPeriod"/>
            </a:pPr>
            <a:r>
              <a:rPr lang="en"/>
              <a:t>Conclusion: must be Kosminski!</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109"/>
          <p:cNvSpPr txBox="1"/>
          <p:nvPr/>
        </p:nvSpPr>
        <p:spPr>
          <a:xfrm>
            <a:off x="951025" y="2873000"/>
            <a:ext cx="7608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i="1"/>
              <a:t>There are several shortfalls in the conclusions drawn here.</a:t>
            </a:r>
            <a:endParaRPr sz="2000" i="1"/>
          </a:p>
        </p:txBody>
      </p:sp>
      <p:sp>
        <p:nvSpPr>
          <p:cNvPr id="659" name="Google Shape;659;p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DNA sample including killer’s blood includes mitochondrial variation</a:t>
            </a:r>
            <a:endParaRPr/>
          </a:p>
          <a:p>
            <a:pPr marL="457200" lvl="0" indent="-342900" algn="l" rtl="0">
              <a:spcBef>
                <a:spcPts val="0"/>
              </a:spcBef>
              <a:spcAft>
                <a:spcPts val="0"/>
              </a:spcAft>
              <a:buSzPts val="1800"/>
              <a:buAutoNum type="arabicPeriod"/>
            </a:pPr>
            <a:r>
              <a:rPr lang="en"/>
              <a:t>An insertion in the sample not found in large mitochondrial variation database;</a:t>
            </a:r>
            <a:br>
              <a:rPr lang="en"/>
            </a:br>
            <a:r>
              <a:rPr lang="en"/>
              <a:t>	a private familial variant!</a:t>
            </a:r>
            <a:endParaRPr/>
          </a:p>
          <a:p>
            <a:pPr marL="457200" lvl="0" indent="-342900" algn="l" rtl="0">
              <a:spcBef>
                <a:spcPts val="0"/>
              </a:spcBef>
              <a:spcAft>
                <a:spcPts val="0"/>
              </a:spcAft>
              <a:buSzPts val="1800"/>
              <a:buAutoNum type="arabicPeriod"/>
            </a:pPr>
            <a:r>
              <a:rPr lang="en"/>
              <a:t>Descendant of suspect Kosminski’s sister also has familial variation</a:t>
            </a:r>
            <a:endParaRPr/>
          </a:p>
          <a:p>
            <a:pPr marL="457200" lvl="0" indent="-342900" algn="l" rtl="0">
              <a:spcBef>
                <a:spcPts val="0"/>
              </a:spcBef>
              <a:spcAft>
                <a:spcPts val="0"/>
              </a:spcAft>
              <a:buSzPts val="1800"/>
              <a:buAutoNum type="arabicPeriod"/>
            </a:pPr>
            <a:r>
              <a:rPr lang="en"/>
              <a:t>Conclusion: must be Kosminski!</a:t>
            </a:r>
            <a:endParaRPr/>
          </a:p>
        </p:txBody>
      </p:sp>
      <p:sp>
        <p:nvSpPr>
          <p:cNvPr id="660" name="Google Shape;660;p1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Methodology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DNA sample including killer’s blood includes mitochondrial variation</a:t>
            </a:r>
            <a:endParaRPr/>
          </a:p>
          <a:p>
            <a:pPr marL="457200" lvl="0" indent="-342900" algn="l" rtl="0">
              <a:spcBef>
                <a:spcPts val="0"/>
              </a:spcBef>
              <a:spcAft>
                <a:spcPts val="0"/>
              </a:spcAft>
              <a:buSzPts val="1800"/>
              <a:buAutoNum type="arabicPeriod"/>
            </a:pPr>
            <a:r>
              <a:rPr lang="en"/>
              <a:t>An insertion in the sample not found in large mitochondrial variation database;</a:t>
            </a:r>
            <a:br>
              <a:rPr lang="en"/>
            </a:br>
            <a:r>
              <a:rPr lang="en"/>
              <a:t>	a private familial variant!</a:t>
            </a:r>
            <a:endParaRPr/>
          </a:p>
          <a:p>
            <a:pPr marL="457200" lvl="0" indent="-342900" algn="l" rtl="0">
              <a:spcBef>
                <a:spcPts val="0"/>
              </a:spcBef>
              <a:spcAft>
                <a:spcPts val="0"/>
              </a:spcAft>
              <a:buSzPts val="1800"/>
              <a:buAutoNum type="arabicPeriod"/>
            </a:pPr>
            <a:r>
              <a:rPr lang="en"/>
              <a:t>Descendant of suspect Kosminski’s sister also has familial variation</a:t>
            </a:r>
            <a:endParaRPr/>
          </a:p>
          <a:p>
            <a:pPr marL="457200" lvl="0" indent="-342900" algn="l" rtl="0">
              <a:spcBef>
                <a:spcPts val="0"/>
              </a:spcBef>
              <a:spcAft>
                <a:spcPts val="0"/>
              </a:spcAft>
              <a:buSzPts val="1800"/>
              <a:buAutoNum type="arabicPeriod"/>
            </a:pPr>
            <a:r>
              <a:rPr lang="en"/>
              <a:t>Conclusion: must be Kosminski!</a:t>
            </a:r>
            <a:endParaRPr/>
          </a:p>
        </p:txBody>
      </p:sp>
      <p:sp>
        <p:nvSpPr>
          <p:cNvPr id="666" name="Google Shape;666;p110"/>
          <p:cNvSpPr txBox="1"/>
          <p:nvPr/>
        </p:nvSpPr>
        <p:spPr>
          <a:xfrm>
            <a:off x="951025" y="2873000"/>
            <a:ext cx="7608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i="1"/>
              <a:t>There are several shortfalls in the conclusions drawn here.</a:t>
            </a:r>
            <a:endParaRPr sz="2000" i="1"/>
          </a:p>
          <a:p>
            <a:pPr marL="0" lvl="0" indent="0" algn="l" rtl="0">
              <a:spcBef>
                <a:spcPts val="0"/>
              </a:spcBef>
              <a:spcAft>
                <a:spcPts val="0"/>
              </a:spcAft>
              <a:buNone/>
            </a:pPr>
            <a:r>
              <a:rPr lang="en" sz="2000" i="1"/>
              <a:t>But the key piece of evidence was misidentified!</a:t>
            </a:r>
            <a:endParaRPr sz="2000" i="1"/>
          </a:p>
        </p:txBody>
      </p:sp>
      <p:sp>
        <p:nvSpPr>
          <p:cNvPr id="667" name="Google Shape;667;p1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Methodology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 error of nomenclature!</a:t>
            </a:r>
            <a:endParaRPr/>
          </a:p>
        </p:txBody>
      </p:sp>
      <p:sp>
        <p:nvSpPr>
          <p:cNvPr id="673" name="Google Shape;673;p1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That private, familial variation: </a:t>
            </a:r>
            <a:r>
              <a:rPr lang="en" b="1">
                <a:solidFill>
                  <a:srgbClr val="BF9000"/>
                </a:solidFill>
              </a:rPr>
              <a:t>314</a:t>
            </a:r>
            <a:r>
              <a:rPr lang="en" b="1">
                <a:solidFill>
                  <a:srgbClr val="000000"/>
                </a:solidFill>
              </a:rPr>
              <a:t>.1C</a:t>
            </a:r>
            <a:endParaRPr>
              <a:solidFill>
                <a:srgbClr val="000000"/>
              </a:solidFill>
            </a:endParaRPr>
          </a:p>
          <a:p>
            <a:pPr marL="0" lvl="0" indent="0" algn="l" rtl="0">
              <a:spcBef>
                <a:spcPts val="1200"/>
              </a:spcBef>
              <a:spcAft>
                <a:spcPts val="0"/>
              </a:spcAft>
              <a:buNone/>
            </a:pPr>
            <a:r>
              <a:rPr lang="en"/>
              <a:t>Reported frequency of 314.1C in forensics database: </a:t>
            </a:r>
            <a:r>
              <a:rPr lang="en" b="1">
                <a:solidFill>
                  <a:srgbClr val="000000"/>
                </a:solidFill>
              </a:rPr>
              <a:t>absent</a:t>
            </a:r>
            <a:endParaRPr b="1">
              <a:solidFill>
                <a:srgbClr val="000000"/>
              </a:solidFill>
            </a:endParaRPr>
          </a:p>
          <a:p>
            <a:pPr marL="0" lvl="0" indent="0" algn="l" rtl="0">
              <a:spcBef>
                <a:spcPts val="1200"/>
              </a:spcBef>
              <a:spcAft>
                <a:spcPts val="1200"/>
              </a:spcAft>
              <a:buNone/>
            </a:pPr>
            <a:endParaRPr b="1">
              <a:solidFill>
                <a:srgbClr val="FF0000"/>
              </a:solidFill>
            </a:endParaRPr>
          </a:p>
        </p:txBody>
      </p:sp>
      <p:pic>
        <p:nvPicPr>
          <p:cNvPr id="674" name="Google Shape;674;p111"/>
          <p:cNvPicPr preferRelativeResize="0"/>
          <p:nvPr/>
        </p:nvPicPr>
        <p:blipFill>
          <a:blip r:embed="rId3">
            <a:alphaModFix/>
          </a:blip>
          <a:stretch>
            <a:fillRect/>
          </a:stretch>
        </p:blipFill>
        <p:spPr>
          <a:xfrm>
            <a:off x="1057275" y="2571750"/>
            <a:ext cx="7029450" cy="723900"/>
          </a:xfrm>
          <a:prstGeom prst="rect">
            <a:avLst/>
          </a:prstGeom>
          <a:noFill/>
          <a:ln>
            <a:noFill/>
          </a:ln>
        </p:spPr>
      </p:pic>
      <p:sp>
        <p:nvSpPr>
          <p:cNvPr id="675" name="Google Shape;675;p111"/>
          <p:cNvSpPr/>
          <p:nvPr/>
        </p:nvSpPr>
        <p:spPr>
          <a:xfrm>
            <a:off x="5785600" y="3398050"/>
            <a:ext cx="366600" cy="683700"/>
          </a:xfrm>
          <a:prstGeom prst="up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1"/>
          <p:cNvSpPr txBox="1"/>
          <p:nvPr/>
        </p:nvSpPr>
        <p:spPr>
          <a:xfrm>
            <a:off x="5240725" y="4032075"/>
            <a:ext cx="214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Inserted cytosine</a:t>
            </a:r>
            <a:endParaRPr/>
          </a:p>
        </p:txBody>
      </p:sp>
      <p:sp>
        <p:nvSpPr>
          <p:cNvPr id="677" name="Google Shape;677;p111"/>
          <p:cNvSpPr txBox="1"/>
          <p:nvPr/>
        </p:nvSpPr>
        <p:spPr>
          <a:xfrm>
            <a:off x="6994200" y="4514700"/>
            <a:ext cx="214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4"/>
              </a:rPr>
              <a:t>UCSC Genome Browser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11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That private, familial variation: </a:t>
            </a:r>
            <a:r>
              <a:rPr lang="en" b="1">
                <a:solidFill>
                  <a:srgbClr val="BF9000"/>
                </a:solidFill>
              </a:rPr>
              <a:t>314</a:t>
            </a:r>
            <a:r>
              <a:rPr lang="en" b="1">
                <a:solidFill>
                  <a:srgbClr val="000000"/>
                </a:solidFill>
              </a:rPr>
              <a:t>.1C</a:t>
            </a:r>
            <a:endParaRPr>
              <a:solidFill>
                <a:srgbClr val="000000"/>
              </a:solidFill>
            </a:endParaRPr>
          </a:p>
          <a:p>
            <a:pPr marL="0" lvl="0" indent="0" algn="l" rtl="0">
              <a:spcBef>
                <a:spcPts val="1200"/>
              </a:spcBef>
              <a:spcAft>
                <a:spcPts val="0"/>
              </a:spcAft>
              <a:buNone/>
            </a:pPr>
            <a:r>
              <a:rPr lang="en"/>
              <a:t>Reported frequency of 314.1C in forensics database: </a:t>
            </a:r>
            <a:r>
              <a:rPr lang="en" b="1">
                <a:solidFill>
                  <a:srgbClr val="000000"/>
                </a:solidFill>
              </a:rPr>
              <a:t>absent</a:t>
            </a:r>
            <a:endParaRPr b="1">
              <a:solidFill>
                <a:srgbClr val="000000"/>
              </a:solidFill>
            </a:endParaRPr>
          </a:p>
          <a:p>
            <a:pPr marL="0" lvl="0" indent="0" algn="l" rtl="0">
              <a:spcBef>
                <a:spcPts val="1200"/>
              </a:spcBef>
              <a:spcAft>
                <a:spcPts val="1200"/>
              </a:spcAft>
              <a:buNone/>
            </a:pPr>
            <a:endParaRPr b="1">
              <a:solidFill>
                <a:srgbClr val="FF0000"/>
              </a:solidFill>
            </a:endParaRPr>
          </a:p>
        </p:txBody>
      </p:sp>
      <p:pic>
        <p:nvPicPr>
          <p:cNvPr id="683" name="Google Shape;683;p112"/>
          <p:cNvPicPr preferRelativeResize="0"/>
          <p:nvPr/>
        </p:nvPicPr>
        <p:blipFill>
          <a:blip r:embed="rId3">
            <a:alphaModFix/>
          </a:blip>
          <a:stretch>
            <a:fillRect/>
          </a:stretch>
        </p:blipFill>
        <p:spPr>
          <a:xfrm>
            <a:off x="1057275" y="2571750"/>
            <a:ext cx="7029450" cy="723900"/>
          </a:xfrm>
          <a:prstGeom prst="rect">
            <a:avLst/>
          </a:prstGeom>
          <a:noFill/>
          <a:ln>
            <a:noFill/>
          </a:ln>
        </p:spPr>
      </p:pic>
      <p:sp>
        <p:nvSpPr>
          <p:cNvPr id="684" name="Google Shape;684;p112"/>
          <p:cNvSpPr txBox="1"/>
          <p:nvPr/>
        </p:nvSpPr>
        <p:spPr>
          <a:xfrm>
            <a:off x="3417875" y="4269825"/>
            <a:ext cx="301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Inserted cytosine… somewhere</a:t>
            </a:r>
            <a:endParaRPr/>
          </a:p>
        </p:txBody>
      </p:sp>
      <p:sp>
        <p:nvSpPr>
          <p:cNvPr id="685" name="Google Shape;685;p112"/>
          <p:cNvSpPr/>
          <p:nvPr/>
        </p:nvSpPr>
        <p:spPr>
          <a:xfrm>
            <a:off x="5082225" y="3398050"/>
            <a:ext cx="366600" cy="6837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12"/>
          <p:cNvSpPr/>
          <p:nvPr/>
        </p:nvSpPr>
        <p:spPr>
          <a:xfrm>
            <a:off x="4378850" y="3398050"/>
            <a:ext cx="366600" cy="6837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12"/>
          <p:cNvSpPr/>
          <p:nvPr/>
        </p:nvSpPr>
        <p:spPr>
          <a:xfrm>
            <a:off x="3675475" y="3398050"/>
            <a:ext cx="366600" cy="6837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12"/>
          <p:cNvSpPr/>
          <p:nvPr/>
        </p:nvSpPr>
        <p:spPr>
          <a:xfrm>
            <a:off x="2972100" y="3398050"/>
            <a:ext cx="366600" cy="6837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2"/>
          <p:cNvSpPr/>
          <p:nvPr/>
        </p:nvSpPr>
        <p:spPr>
          <a:xfrm>
            <a:off x="6488975" y="3398050"/>
            <a:ext cx="366600" cy="6837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2"/>
          <p:cNvSpPr/>
          <p:nvPr/>
        </p:nvSpPr>
        <p:spPr>
          <a:xfrm>
            <a:off x="5785600" y="3398050"/>
            <a:ext cx="366600" cy="683700"/>
          </a:xfrm>
          <a:prstGeom prst="up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2"/>
          <p:cNvSpPr txBox="1"/>
          <p:nvPr/>
        </p:nvSpPr>
        <p:spPr>
          <a:xfrm>
            <a:off x="6994200" y="4514700"/>
            <a:ext cx="214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4"/>
              </a:rPr>
              <a:t>UCSC Genome Browser</a:t>
            </a:r>
            <a:endParaRPr/>
          </a:p>
        </p:txBody>
      </p:sp>
      <p:sp>
        <p:nvSpPr>
          <p:cNvPr id="692" name="Google Shape;692;p1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 error of nomenclature!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ISFG Mitochondrial Variant Nomenclature (ca. 2000)</a:t>
            </a:r>
            <a:endParaRPr/>
          </a:p>
        </p:txBody>
      </p:sp>
      <p:sp>
        <p:nvSpPr>
          <p:cNvPr id="698" name="Google Shape;698;p113"/>
          <p:cNvSpPr txBox="1"/>
          <p:nvPr/>
        </p:nvSpPr>
        <p:spPr>
          <a:xfrm>
            <a:off x="3849300" y="4125350"/>
            <a:ext cx="4983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DNA Commission of the International Society for Forensic Genetics: guidelines for mitochondrial DNA typing. </a:t>
            </a:r>
            <a:r>
              <a:rPr lang="en" i="1"/>
              <a:t>Forensic Science International</a:t>
            </a:r>
            <a:r>
              <a:rPr lang="en"/>
              <a:t>. (2000)</a:t>
            </a:r>
            <a:endParaRPr/>
          </a:p>
        </p:txBody>
      </p:sp>
      <p:pic>
        <p:nvPicPr>
          <p:cNvPr id="699" name="Google Shape;699;p113"/>
          <p:cNvPicPr preferRelativeResize="0"/>
          <p:nvPr/>
        </p:nvPicPr>
        <p:blipFill>
          <a:blip r:embed="rId3">
            <a:alphaModFix/>
          </a:blip>
          <a:stretch>
            <a:fillRect/>
          </a:stretch>
        </p:blipFill>
        <p:spPr>
          <a:xfrm>
            <a:off x="814263" y="1378349"/>
            <a:ext cx="7515475" cy="2261050"/>
          </a:xfrm>
          <a:prstGeom prst="rect">
            <a:avLst/>
          </a:prstGeom>
          <a:noFill/>
          <a:ln>
            <a:noFill/>
          </a:ln>
        </p:spPr>
      </p:pic>
      <p:sp>
        <p:nvSpPr>
          <p:cNvPr id="700" name="Google Shape;700;p113"/>
          <p:cNvSpPr/>
          <p:nvPr/>
        </p:nvSpPr>
        <p:spPr>
          <a:xfrm>
            <a:off x="782650" y="1357225"/>
            <a:ext cx="881700" cy="29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13"/>
          <p:cNvSpPr/>
          <p:nvPr/>
        </p:nvSpPr>
        <p:spPr>
          <a:xfrm>
            <a:off x="3358425" y="3342100"/>
            <a:ext cx="5032800" cy="29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14"/>
          <p:cNvSpPr txBox="1"/>
          <p:nvPr/>
        </p:nvSpPr>
        <p:spPr>
          <a:xfrm>
            <a:off x="3849300" y="4125350"/>
            <a:ext cx="4983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DNA Commission of the International Society for Forensic Genetics: guidelines for mitochondrial DNA typing. </a:t>
            </a:r>
            <a:r>
              <a:rPr lang="en" i="1"/>
              <a:t>Forensic Science International</a:t>
            </a:r>
            <a:r>
              <a:rPr lang="en"/>
              <a:t>. (2000)</a:t>
            </a:r>
            <a:endParaRPr/>
          </a:p>
        </p:txBody>
      </p:sp>
      <p:pic>
        <p:nvPicPr>
          <p:cNvPr id="707" name="Google Shape;707;p114"/>
          <p:cNvPicPr preferRelativeResize="0"/>
          <p:nvPr/>
        </p:nvPicPr>
        <p:blipFill>
          <a:blip r:embed="rId3">
            <a:alphaModFix/>
          </a:blip>
          <a:stretch>
            <a:fillRect/>
          </a:stretch>
        </p:blipFill>
        <p:spPr>
          <a:xfrm>
            <a:off x="814263" y="1378349"/>
            <a:ext cx="7515475" cy="2261050"/>
          </a:xfrm>
          <a:prstGeom prst="rect">
            <a:avLst/>
          </a:prstGeom>
          <a:noFill/>
          <a:ln>
            <a:noFill/>
          </a:ln>
        </p:spPr>
      </p:pic>
      <p:sp>
        <p:nvSpPr>
          <p:cNvPr id="708" name="Google Shape;708;p114"/>
          <p:cNvSpPr/>
          <p:nvPr/>
        </p:nvSpPr>
        <p:spPr>
          <a:xfrm>
            <a:off x="782650" y="1357225"/>
            <a:ext cx="881700" cy="29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14"/>
          <p:cNvSpPr/>
          <p:nvPr/>
        </p:nvSpPr>
        <p:spPr>
          <a:xfrm>
            <a:off x="3358425" y="3342100"/>
            <a:ext cx="5032800" cy="29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0" name="Google Shape;710;p114"/>
          <p:cNvCxnSpPr/>
          <p:nvPr/>
        </p:nvCxnSpPr>
        <p:spPr>
          <a:xfrm rot="10800000">
            <a:off x="6964575" y="2129970"/>
            <a:ext cx="1416600" cy="0"/>
          </a:xfrm>
          <a:prstGeom prst="straightConnector1">
            <a:avLst/>
          </a:prstGeom>
          <a:noFill/>
          <a:ln w="19050" cap="flat" cmpd="sng">
            <a:solidFill>
              <a:srgbClr val="FF0000"/>
            </a:solidFill>
            <a:prstDash val="solid"/>
            <a:round/>
            <a:headEnd type="none" w="med" len="med"/>
            <a:tailEnd type="none" w="med" len="med"/>
          </a:ln>
        </p:spPr>
      </p:cxnSp>
      <p:cxnSp>
        <p:nvCxnSpPr>
          <p:cNvPr id="711" name="Google Shape;711;p114"/>
          <p:cNvCxnSpPr/>
          <p:nvPr/>
        </p:nvCxnSpPr>
        <p:spPr>
          <a:xfrm rot="10800000">
            <a:off x="688875" y="2377645"/>
            <a:ext cx="7692300" cy="0"/>
          </a:xfrm>
          <a:prstGeom prst="straightConnector1">
            <a:avLst/>
          </a:prstGeom>
          <a:noFill/>
          <a:ln w="19050" cap="flat" cmpd="sng">
            <a:solidFill>
              <a:srgbClr val="FF0000"/>
            </a:solidFill>
            <a:prstDash val="solid"/>
            <a:round/>
            <a:headEnd type="none" w="med" len="med"/>
            <a:tailEnd type="none" w="med" len="med"/>
          </a:ln>
        </p:spPr>
      </p:cxnSp>
      <p:cxnSp>
        <p:nvCxnSpPr>
          <p:cNvPr id="712" name="Google Shape;712;p114"/>
          <p:cNvCxnSpPr/>
          <p:nvPr/>
        </p:nvCxnSpPr>
        <p:spPr>
          <a:xfrm rot="10800000">
            <a:off x="688875" y="2622570"/>
            <a:ext cx="7692300" cy="0"/>
          </a:xfrm>
          <a:prstGeom prst="straightConnector1">
            <a:avLst/>
          </a:prstGeom>
          <a:noFill/>
          <a:ln w="19050" cap="flat" cmpd="sng">
            <a:solidFill>
              <a:srgbClr val="FF0000"/>
            </a:solidFill>
            <a:prstDash val="solid"/>
            <a:round/>
            <a:headEnd type="none" w="med" len="med"/>
            <a:tailEnd type="none" w="med" len="med"/>
          </a:ln>
        </p:spPr>
      </p:cxnSp>
      <p:cxnSp>
        <p:nvCxnSpPr>
          <p:cNvPr id="713" name="Google Shape;713;p114"/>
          <p:cNvCxnSpPr/>
          <p:nvPr/>
        </p:nvCxnSpPr>
        <p:spPr>
          <a:xfrm rot="10800000">
            <a:off x="689025" y="2890475"/>
            <a:ext cx="4018200" cy="0"/>
          </a:xfrm>
          <a:prstGeom prst="straightConnector1">
            <a:avLst/>
          </a:prstGeom>
          <a:noFill/>
          <a:ln w="19050" cap="flat" cmpd="sng">
            <a:solidFill>
              <a:srgbClr val="FF0000"/>
            </a:solidFill>
            <a:prstDash val="solid"/>
            <a:round/>
            <a:headEnd type="none" w="med" len="med"/>
            <a:tailEnd type="none" w="med" len="med"/>
          </a:ln>
        </p:spPr>
      </p:cxnSp>
      <p:sp>
        <p:nvSpPr>
          <p:cNvPr id="714" name="Google Shape;714;p1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ISFG Mitochondrial Variant Nomenclature (ca. 2000)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379" name="Google Shape;379;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Domain-Specific Applications of Genomic Data Standards</a:t>
            </a:r>
            <a:endParaRPr/>
          </a:p>
        </p:txBody>
      </p:sp>
      <p:sp>
        <p:nvSpPr>
          <p:cNvPr id="380" name="Google Shape;380;p79"/>
          <p:cNvSpPr txBox="1"/>
          <p:nvPr/>
        </p:nvSpPr>
        <p:spPr>
          <a:xfrm>
            <a:off x="320074" y="1152475"/>
            <a:ext cx="282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High-throughput computing</a:t>
            </a:r>
            <a:endParaRPr b="1"/>
          </a:p>
        </p:txBody>
      </p:sp>
      <p:sp>
        <p:nvSpPr>
          <p:cNvPr id="381" name="Google Shape;381;p79"/>
          <p:cNvSpPr txBox="1"/>
          <p:nvPr/>
        </p:nvSpPr>
        <p:spPr>
          <a:xfrm>
            <a:off x="3165276" y="1152475"/>
            <a:ext cx="282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Clinical / biomedical reporting</a:t>
            </a:r>
            <a:endParaRPr b="1"/>
          </a:p>
        </p:txBody>
      </p:sp>
      <p:sp>
        <p:nvSpPr>
          <p:cNvPr id="382" name="Google Shape;382;p79"/>
          <p:cNvSpPr txBox="1"/>
          <p:nvPr/>
        </p:nvSpPr>
        <p:spPr>
          <a:xfrm>
            <a:off x="6010476" y="1152475"/>
            <a:ext cx="282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Computer-driven discovery</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115"/>
          <p:cNvSpPr txBox="1"/>
          <p:nvPr/>
        </p:nvSpPr>
        <p:spPr>
          <a:xfrm>
            <a:off x="3849300" y="4125350"/>
            <a:ext cx="4983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DNA Commission of the International Society for Forensic Genetics: guidelines for mitochondrial DNA typing. </a:t>
            </a:r>
            <a:r>
              <a:rPr lang="en" i="1"/>
              <a:t>Forensic Science International</a:t>
            </a:r>
            <a:r>
              <a:rPr lang="en"/>
              <a:t>. (2000)</a:t>
            </a:r>
            <a:endParaRPr/>
          </a:p>
        </p:txBody>
      </p:sp>
      <p:pic>
        <p:nvPicPr>
          <p:cNvPr id="720" name="Google Shape;720;p115"/>
          <p:cNvPicPr preferRelativeResize="0"/>
          <p:nvPr/>
        </p:nvPicPr>
        <p:blipFill>
          <a:blip r:embed="rId3">
            <a:alphaModFix/>
          </a:blip>
          <a:stretch>
            <a:fillRect/>
          </a:stretch>
        </p:blipFill>
        <p:spPr>
          <a:xfrm>
            <a:off x="814263" y="1378349"/>
            <a:ext cx="7515475" cy="2261050"/>
          </a:xfrm>
          <a:prstGeom prst="rect">
            <a:avLst/>
          </a:prstGeom>
          <a:noFill/>
          <a:ln>
            <a:noFill/>
          </a:ln>
        </p:spPr>
      </p:pic>
      <p:sp>
        <p:nvSpPr>
          <p:cNvPr id="721" name="Google Shape;721;p115"/>
          <p:cNvSpPr/>
          <p:nvPr/>
        </p:nvSpPr>
        <p:spPr>
          <a:xfrm>
            <a:off x="782650" y="1357225"/>
            <a:ext cx="881700" cy="29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15"/>
          <p:cNvSpPr/>
          <p:nvPr/>
        </p:nvSpPr>
        <p:spPr>
          <a:xfrm>
            <a:off x="3358425" y="3342100"/>
            <a:ext cx="5032800" cy="29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3" name="Google Shape;723;p115"/>
          <p:cNvCxnSpPr/>
          <p:nvPr/>
        </p:nvCxnSpPr>
        <p:spPr>
          <a:xfrm rot="10800000">
            <a:off x="4699575" y="2860933"/>
            <a:ext cx="3681600" cy="0"/>
          </a:xfrm>
          <a:prstGeom prst="straightConnector1">
            <a:avLst/>
          </a:prstGeom>
          <a:noFill/>
          <a:ln w="19050" cap="flat" cmpd="sng">
            <a:solidFill>
              <a:srgbClr val="FF0000"/>
            </a:solidFill>
            <a:prstDash val="solid"/>
            <a:round/>
            <a:headEnd type="none" w="med" len="med"/>
            <a:tailEnd type="none" w="med" len="med"/>
          </a:ln>
        </p:spPr>
      </p:cxnSp>
      <p:cxnSp>
        <p:nvCxnSpPr>
          <p:cNvPr id="724" name="Google Shape;724;p115"/>
          <p:cNvCxnSpPr/>
          <p:nvPr/>
        </p:nvCxnSpPr>
        <p:spPr>
          <a:xfrm rot="10800000">
            <a:off x="688875" y="3380320"/>
            <a:ext cx="7692300" cy="0"/>
          </a:xfrm>
          <a:prstGeom prst="straightConnector1">
            <a:avLst/>
          </a:prstGeom>
          <a:noFill/>
          <a:ln w="19050" cap="flat" cmpd="sng">
            <a:solidFill>
              <a:srgbClr val="FF0000"/>
            </a:solidFill>
            <a:prstDash val="solid"/>
            <a:round/>
            <a:headEnd type="none" w="med" len="med"/>
            <a:tailEnd type="none" w="med" len="med"/>
          </a:ln>
        </p:spPr>
      </p:cxnSp>
      <p:cxnSp>
        <p:nvCxnSpPr>
          <p:cNvPr id="725" name="Google Shape;725;p115"/>
          <p:cNvCxnSpPr/>
          <p:nvPr/>
        </p:nvCxnSpPr>
        <p:spPr>
          <a:xfrm rot="10800000">
            <a:off x="688875" y="3112420"/>
            <a:ext cx="7692300" cy="0"/>
          </a:xfrm>
          <a:prstGeom prst="straightConnector1">
            <a:avLst/>
          </a:prstGeom>
          <a:noFill/>
          <a:ln w="19050" cap="flat" cmpd="sng">
            <a:solidFill>
              <a:srgbClr val="FF0000"/>
            </a:solidFill>
            <a:prstDash val="solid"/>
            <a:round/>
            <a:headEnd type="none" w="med" len="med"/>
            <a:tailEnd type="none" w="med" len="med"/>
          </a:ln>
        </p:spPr>
      </p:cxnSp>
      <p:cxnSp>
        <p:nvCxnSpPr>
          <p:cNvPr id="726" name="Google Shape;726;p115"/>
          <p:cNvCxnSpPr/>
          <p:nvPr/>
        </p:nvCxnSpPr>
        <p:spPr>
          <a:xfrm rot="10800000">
            <a:off x="688950" y="3639400"/>
            <a:ext cx="2732400" cy="0"/>
          </a:xfrm>
          <a:prstGeom prst="straightConnector1">
            <a:avLst/>
          </a:prstGeom>
          <a:noFill/>
          <a:ln w="19050" cap="flat" cmpd="sng">
            <a:solidFill>
              <a:srgbClr val="FF0000"/>
            </a:solidFill>
            <a:prstDash val="solid"/>
            <a:round/>
            <a:headEnd type="none" w="med" len="med"/>
            <a:tailEnd type="none" w="med" len="med"/>
          </a:ln>
        </p:spPr>
      </p:cxnSp>
      <p:sp>
        <p:nvSpPr>
          <p:cNvPr id="727" name="Google Shape;727;p1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ISFG Mitochondrial Variant Nomenclature (ca. 2000)</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(Nomenclature) Culprit</a:t>
            </a:r>
            <a:endParaRPr/>
          </a:p>
        </p:txBody>
      </p:sp>
      <p:sp>
        <p:nvSpPr>
          <p:cNvPr id="733" name="Google Shape;733;p1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That private, familial variation: </a:t>
            </a:r>
            <a:r>
              <a:rPr lang="en" b="1">
                <a:solidFill>
                  <a:srgbClr val="BB0000"/>
                </a:solidFill>
              </a:rPr>
              <a:t>315</a:t>
            </a:r>
            <a:r>
              <a:rPr lang="en" b="1">
                <a:solidFill>
                  <a:srgbClr val="000000"/>
                </a:solidFill>
              </a:rPr>
              <a:t>.1C</a:t>
            </a:r>
            <a:endParaRPr>
              <a:solidFill>
                <a:srgbClr val="000000"/>
              </a:solidFill>
            </a:endParaRPr>
          </a:p>
          <a:p>
            <a:pPr marL="0" lvl="0" indent="0" algn="l" rtl="0">
              <a:spcBef>
                <a:spcPts val="1200"/>
              </a:spcBef>
              <a:spcAft>
                <a:spcPts val="0"/>
              </a:spcAft>
              <a:buNone/>
            </a:pPr>
            <a:r>
              <a:rPr lang="en"/>
              <a:t>Reported frequency of 314.1C in forensics database: </a:t>
            </a:r>
            <a:r>
              <a:rPr lang="en" b="1">
                <a:solidFill>
                  <a:srgbClr val="000000"/>
                </a:solidFill>
              </a:rPr>
              <a:t>absent</a:t>
            </a:r>
            <a:br>
              <a:rPr lang="en" b="1">
                <a:solidFill>
                  <a:srgbClr val="000000"/>
                </a:solidFill>
              </a:rPr>
            </a:br>
            <a:r>
              <a:rPr lang="en"/>
              <a:t>Reported frequency of 315.1C: </a:t>
            </a:r>
            <a:r>
              <a:rPr lang="en" b="1">
                <a:solidFill>
                  <a:srgbClr val="FF0000"/>
                </a:solidFill>
              </a:rPr>
              <a:t>&gt;99%</a:t>
            </a:r>
            <a:r>
              <a:rPr lang="en"/>
              <a:t> among European Descent</a:t>
            </a:r>
            <a:endParaRPr>
              <a:solidFill>
                <a:srgbClr val="000000"/>
              </a:solidFill>
            </a:endParaRPr>
          </a:p>
          <a:p>
            <a:pPr marL="0" lvl="0" indent="0" algn="l" rtl="0">
              <a:spcBef>
                <a:spcPts val="1200"/>
              </a:spcBef>
              <a:spcAft>
                <a:spcPts val="1200"/>
              </a:spcAft>
              <a:buNone/>
            </a:pPr>
            <a:endParaRPr b="1">
              <a:solidFill>
                <a:srgbClr val="FF0000"/>
              </a:solidFill>
            </a:endParaRPr>
          </a:p>
        </p:txBody>
      </p:sp>
      <p:pic>
        <p:nvPicPr>
          <p:cNvPr id="734" name="Google Shape;734;p116"/>
          <p:cNvPicPr preferRelativeResize="0"/>
          <p:nvPr/>
        </p:nvPicPr>
        <p:blipFill>
          <a:blip r:embed="rId3">
            <a:alphaModFix/>
          </a:blip>
          <a:stretch>
            <a:fillRect/>
          </a:stretch>
        </p:blipFill>
        <p:spPr>
          <a:xfrm>
            <a:off x="1057275" y="2571750"/>
            <a:ext cx="7029450" cy="723900"/>
          </a:xfrm>
          <a:prstGeom prst="rect">
            <a:avLst/>
          </a:prstGeom>
          <a:noFill/>
          <a:ln>
            <a:noFill/>
          </a:ln>
        </p:spPr>
      </p:pic>
      <p:sp>
        <p:nvSpPr>
          <p:cNvPr id="735" name="Google Shape;735;p116"/>
          <p:cNvSpPr txBox="1"/>
          <p:nvPr/>
        </p:nvSpPr>
        <p:spPr>
          <a:xfrm>
            <a:off x="5935475" y="4041225"/>
            <a:ext cx="162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Inserted cytosine</a:t>
            </a:r>
            <a:endParaRPr/>
          </a:p>
        </p:txBody>
      </p:sp>
      <p:sp>
        <p:nvSpPr>
          <p:cNvPr id="736" name="Google Shape;736;p116"/>
          <p:cNvSpPr/>
          <p:nvPr/>
        </p:nvSpPr>
        <p:spPr>
          <a:xfrm>
            <a:off x="6488975" y="3398050"/>
            <a:ext cx="366600" cy="683700"/>
          </a:xfrm>
          <a:prstGeom prst="upArrow">
            <a:avLst>
              <a:gd name="adj1" fmla="val 50000"/>
              <a:gd name="adj2" fmla="val 50000"/>
            </a:avLst>
          </a:prstGeom>
          <a:solidFill>
            <a:srgbClr val="BB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16"/>
          <p:cNvSpPr txBox="1"/>
          <p:nvPr/>
        </p:nvSpPr>
        <p:spPr>
          <a:xfrm>
            <a:off x="6994200" y="4743300"/>
            <a:ext cx="214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4"/>
              </a:rPr>
              <a:t>UCSC Genome Browser</a:t>
            </a:r>
            <a:endParaRPr/>
          </a:p>
        </p:txBody>
      </p:sp>
      <p:sp>
        <p:nvSpPr>
          <p:cNvPr id="738" name="Google Shape;738;p116"/>
          <p:cNvSpPr/>
          <p:nvPr/>
        </p:nvSpPr>
        <p:spPr>
          <a:xfrm>
            <a:off x="5785600" y="3398050"/>
            <a:ext cx="366600" cy="683700"/>
          </a:xfrm>
          <a:prstGeom prst="up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16"/>
          <p:cNvSpPr/>
          <p:nvPr/>
        </p:nvSpPr>
        <p:spPr>
          <a:xfrm>
            <a:off x="5715997" y="3545315"/>
            <a:ext cx="484500" cy="484500"/>
          </a:xfrm>
          <a:prstGeom prst="noSmoking">
            <a:avLst>
              <a:gd name="adj" fmla="val 18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(Nomenclature) Culprit</a:t>
            </a:r>
            <a:endParaRPr/>
          </a:p>
        </p:txBody>
      </p:sp>
      <p:sp>
        <p:nvSpPr>
          <p:cNvPr id="745" name="Google Shape;745;p1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That private, familial variation: </a:t>
            </a:r>
            <a:r>
              <a:rPr lang="en" b="1">
                <a:solidFill>
                  <a:srgbClr val="BB0000"/>
                </a:solidFill>
              </a:rPr>
              <a:t>315</a:t>
            </a:r>
            <a:r>
              <a:rPr lang="en" b="1">
                <a:solidFill>
                  <a:srgbClr val="000000"/>
                </a:solidFill>
              </a:rPr>
              <a:t>.1C</a:t>
            </a:r>
            <a:endParaRPr>
              <a:solidFill>
                <a:srgbClr val="000000"/>
              </a:solidFill>
            </a:endParaRPr>
          </a:p>
          <a:p>
            <a:pPr marL="0" lvl="0" indent="0" algn="l" rtl="0">
              <a:spcBef>
                <a:spcPts val="1200"/>
              </a:spcBef>
              <a:spcAft>
                <a:spcPts val="0"/>
              </a:spcAft>
              <a:buNone/>
            </a:pPr>
            <a:r>
              <a:rPr lang="en"/>
              <a:t>Reported frequency of 314.1C in forensics database: </a:t>
            </a:r>
            <a:r>
              <a:rPr lang="en" b="1">
                <a:solidFill>
                  <a:srgbClr val="000000"/>
                </a:solidFill>
              </a:rPr>
              <a:t>absent</a:t>
            </a:r>
            <a:br>
              <a:rPr lang="en" b="1">
                <a:solidFill>
                  <a:srgbClr val="000000"/>
                </a:solidFill>
              </a:rPr>
            </a:br>
            <a:r>
              <a:rPr lang="en"/>
              <a:t>Reported frequency of 315.1C: </a:t>
            </a:r>
            <a:r>
              <a:rPr lang="en" b="1">
                <a:solidFill>
                  <a:srgbClr val="FF0000"/>
                </a:solidFill>
              </a:rPr>
              <a:t>&gt;99%</a:t>
            </a:r>
            <a:r>
              <a:rPr lang="en"/>
              <a:t> among European Descent</a:t>
            </a:r>
            <a:endParaRPr>
              <a:solidFill>
                <a:srgbClr val="000000"/>
              </a:solidFill>
            </a:endParaRPr>
          </a:p>
          <a:p>
            <a:pPr marL="0" lvl="0" indent="0" algn="l" rtl="0">
              <a:spcBef>
                <a:spcPts val="1200"/>
              </a:spcBef>
              <a:spcAft>
                <a:spcPts val="1200"/>
              </a:spcAft>
              <a:buNone/>
            </a:pPr>
            <a:endParaRPr b="1">
              <a:solidFill>
                <a:srgbClr val="FF0000"/>
              </a:solidFill>
            </a:endParaRPr>
          </a:p>
        </p:txBody>
      </p:sp>
      <p:pic>
        <p:nvPicPr>
          <p:cNvPr id="746" name="Google Shape;746;p117"/>
          <p:cNvPicPr preferRelativeResize="0"/>
          <p:nvPr/>
        </p:nvPicPr>
        <p:blipFill>
          <a:blip r:embed="rId3">
            <a:alphaModFix/>
          </a:blip>
          <a:stretch>
            <a:fillRect/>
          </a:stretch>
        </p:blipFill>
        <p:spPr>
          <a:xfrm>
            <a:off x="1057275" y="2571750"/>
            <a:ext cx="7029450" cy="723900"/>
          </a:xfrm>
          <a:prstGeom prst="rect">
            <a:avLst/>
          </a:prstGeom>
          <a:noFill/>
          <a:ln>
            <a:noFill/>
          </a:ln>
        </p:spPr>
      </p:pic>
      <p:sp>
        <p:nvSpPr>
          <p:cNvPr id="747" name="Google Shape;747;p117"/>
          <p:cNvSpPr txBox="1"/>
          <p:nvPr/>
        </p:nvSpPr>
        <p:spPr>
          <a:xfrm>
            <a:off x="5935475" y="4041225"/>
            <a:ext cx="162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Inserted cytosine</a:t>
            </a:r>
            <a:endParaRPr/>
          </a:p>
        </p:txBody>
      </p:sp>
      <p:sp>
        <p:nvSpPr>
          <p:cNvPr id="748" name="Google Shape;748;p117"/>
          <p:cNvSpPr/>
          <p:nvPr/>
        </p:nvSpPr>
        <p:spPr>
          <a:xfrm>
            <a:off x="6488975" y="3398050"/>
            <a:ext cx="366600" cy="683700"/>
          </a:xfrm>
          <a:prstGeom prst="upArrow">
            <a:avLst>
              <a:gd name="adj1" fmla="val 50000"/>
              <a:gd name="adj2" fmla="val 50000"/>
            </a:avLst>
          </a:prstGeom>
          <a:solidFill>
            <a:srgbClr val="BB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17"/>
          <p:cNvSpPr txBox="1"/>
          <p:nvPr/>
        </p:nvSpPr>
        <p:spPr>
          <a:xfrm>
            <a:off x="6994200" y="4743300"/>
            <a:ext cx="214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4"/>
              </a:rPr>
              <a:t>UCSC Genome Browser</a:t>
            </a:r>
            <a:endParaRPr/>
          </a:p>
        </p:txBody>
      </p:sp>
      <p:sp>
        <p:nvSpPr>
          <p:cNvPr id="750" name="Google Shape;750;p117"/>
          <p:cNvSpPr/>
          <p:nvPr/>
        </p:nvSpPr>
        <p:spPr>
          <a:xfrm>
            <a:off x="5785600" y="3398050"/>
            <a:ext cx="366600" cy="683700"/>
          </a:xfrm>
          <a:prstGeom prst="up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17"/>
          <p:cNvSpPr/>
          <p:nvPr/>
        </p:nvSpPr>
        <p:spPr>
          <a:xfrm>
            <a:off x="5715997" y="3545315"/>
            <a:ext cx="484500" cy="484500"/>
          </a:xfrm>
          <a:prstGeom prst="noSmoking">
            <a:avLst>
              <a:gd name="adj" fmla="val 18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17"/>
          <p:cNvSpPr/>
          <p:nvPr/>
        </p:nvSpPr>
        <p:spPr>
          <a:xfrm>
            <a:off x="315075" y="234275"/>
            <a:ext cx="8520600" cy="4302000"/>
          </a:xfrm>
          <a:prstGeom prst="rect">
            <a:avLst/>
          </a:prstGeom>
          <a:solidFill>
            <a:srgbClr val="FFFFFF">
              <a:alpha val="86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17"/>
          <p:cNvSpPr txBox="1"/>
          <p:nvPr/>
        </p:nvSpPr>
        <p:spPr>
          <a:xfrm>
            <a:off x="315075" y="3243615"/>
            <a:ext cx="7085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This type of error is an example consequence of the</a:t>
            </a:r>
            <a:br>
              <a:rPr lang="en" sz="1700"/>
            </a:br>
            <a:r>
              <a:rPr lang="en" sz="1700" b="1">
                <a:solidFill>
                  <a:srgbClr val="FF0000"/>
                </a:solidFill>
              </a:rPr>
              <a:t>Variant Overprecision problem</a:t>
            </a:r>
            <a:r>
              <a:rPr lang="en" sz="1700">
                <a:solidFill>
                  <a:srgbClr val="FF0000"/>
                </a:solidFill>
              </a:rPr>
              <a:t> </a:t>
            </a:r>
            <a:r>
              <a:rPr lang="en" sz="1700">
                <a:solidFill>
                  <a:schemeClr val="dk1"/>
                </a:solidFill>
              </a:rPr>
              <a:t>(we will get back to this)</a:t>
            </a:r>
            <a:endParaRPr sz="17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18"/>
          <p:cNvSpPr txBox="1">
            <a:spLocks noGrp="1"/>
          </p:cNvSpPr>
          <p:nvPr>
            <p:ph type="sldNum" idx="12"/>
          </p:nvPr>
        </p:nvSpPr>
        <p:spPr>
          <a:xfrm>
            <a:off x="8569898" y="4783756"/>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pic>
        <p:nvPicPr>
          <p:cNvPr id="759" name="Google Shape;759;p118"/>
          <p:cNvPicPr preferRelativeResize="0"/>
          <p:nvPr/>
        </p:nvPicPr>
        <p:blipFill>
          <a:blip r:embed="rId3">
            <a:alphaModFix/>
          </a:blip>
          <a:stretch>
            <a:fillRect/>
          </a:stretch>
        </p:blipFill>
        <p:spPr>
          <a:xfrm>
            <a:off x="440550" y="0"/>
            <a:ext cx="8262901" cy="4478956"/>
          </a:xfrm>
          <a:prstGeom prst="rect">
            <a:avLst/>
          </a:prstGeom>
          <a:noFill/>
          <a:ln>
            <a:noFill/>
          </a:ln>
        </p:spPr>
      </p:pic>
      <p:sp>
        <p:nvSpPr>
          <p:cNvPr id="760" name="Google Shape;760;p118"/>
          <p:cNvSpPr txBox="1"/>
          <p:nvPr/>
        </p:nvSpPr>
        <p:spPr>
          <a:xfrm>
            <a:off x="6426150" y="4404276"/>
            <a:ext cx="2277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i="1" u="sng">
                <a:solidFill>
                  <a:schemeClr val="hlink"/>
                </a:solidFill>
                <a:hlinkClick r:id="rId4"/>
              </a:rPr>
              <a:t>hgvs.org</a:t>
            </a:r>
            <a:r>
              <a:rPr lang="en" i="1"/>
              <a:t> landing page</a:t>
            </a:r>
            <a:endParaRPr i="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HGVS Variant Nomenclature</a:t>
            </a:r>
            <a:endParaRPr/>
          </a:p>
        </p:txBody>
      </p:sp>
      <p:sp>
        <p:nvSpPr>
          <p:cNvPr id="766" name="Google Shape;766;p119"/>
          <p:cNvSpPr txBox="1">
            <a:spLocks noGrp="1"/>
          </p:cNvSpPr>
          <p:nvPr>
            <p:ph type="sldNum" idx="12"/>
          </p:nvPr>
        </p:nvSpPr>
        <p:spPr>
          <a:xfrm>
            <a:off x="8569898" y="4783756"/>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pic>
        <p:nvPicPr>
          <p:cNvPr id="767" name="Google Shape;767;p119"/>
          <p:cNvPicPr preferRelativeResize="0"/>
          <p:nvPr/>
        </p:nvPicPr>
        <p:blipFill>
          <a:blip r:embed="rId3">
            <a:alphaModFix/>
          </a:blip>
          <a:stretch>
            <a:fillRect/>
          </a:stretch>
        </p:blipFill>
        <p:spPr>
          <a:xfrm>
            <a:off x="152400" y="1170125"/>
            <a:ext cx="8839199" cy="259425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pic>
        <p:nvPicPr>
          <p:cNvPr id="772" name="Google Shape;772;p120"/>
          <p:cNvPicPr preferRelativeResize="0"/>
          <p:nvPr/>
        </p:nvPicPr>
        <p:blipFill>
          <a:blip r:embed="rId3">
            <a:alphaModFix/>
          </a:blip>
          <a:stretch>
            <a:fillRect/>
          </a:stretch>
        </p:blipFill>
        <p:spPr>
          <a:xfrm>
            <a:off x="254825" y="115825"/>
            <a:ext cx="8340552" cy="4524575"/>
          </a:xfrm>
          <a:prstGeom prst="rect">
            <a:avLst/>
          </a:prstGeom>
          <a:noFill/>
          <a:ln>
            <a:noFill/>
          </a:ln>
        </p:spPr>
      </p:pic>
      <p:sp>
        <p:nvSpPr>
          <p:cNvPr id="773" name="Google Shape;773;p120"/>
          <p:cNvSpPr/>
          <p:nvPr/>
        </p:nvSpPr>
        <p:spPr>
          <a:xfrm>
            <a:off x="6305700" y="4674425"/>
            <a:ext cx="2428800" cy="46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20"/>
          <p:cNvSpPr txBox="1"/>
          <p:nvPr/>
        </p:nvSpPr>
        <p:spPr>
          <a:xfrm>
            <a:off x="4703675" y="44110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4"/>
              </a:rPr>
              <a:t>https://varnomen.hgvs.org/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21"/>
          <p:cNvSpPr txBox="1">
            <a:spLocks noGrp="1"/>
          </p:cNvSpPr>
          <p:nvPr>
            <p:ph type="title" idx="4294967295"/>
          </p:nvPr>
        </p:nvSpPr>
        <p:spPr>
          <a:xfrm>
            <a:off x="467203" y="328083"/>
            <a:ext cx="7237500" cy="73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ClinVar</a:t>
            </a:r>
            <a:endParaRPr/>
          </a:p>
        </p:txBody>
      </p:sp>
      <p:pic>
        <p:nvPicPr>
          <p:cNvPr id="780" name="Google Shape;780;p121"/>
          <p:cNvPicPr preferRelativeResize="0"/>
          <p:nvPr/>
        </p:nvPicPr>
        <p:blipFill>
          <a:blip r:embed="rId3">
            <a:alphaModFix/>
          </a:blip>
          <a:stretch>
            <a:fillRect/>
          </a:stretch>
        </p:blipFill>
        <p:spPr>
          <a:xfrm>
            <a:off x="152400" y="1063083"/>
            <a:ext cx="8590791" cy="3775617"/>
          </a:xfrm>
          <a:prstGeom prst="rect">
            <a:avLst/>
          </a:prstGeom>
          <a:noFill/>
          <a:ln>
            <a:noFill/>
          </a:ln>
        </p:spPr>
      </p:pic>
      <p:pic>
        <p:nvPicPr>
          <p:cNvPr id="781" name="Google Shape;781;p121"/>
          <p:cNvPicPr preferRelativeResize="0"/>
          <p:nvPr/>
        </p:nvPicPr>
        <p:blipFill>
          <a:blip r:embed="rId4">
            <a:alphaModFix/>
          </a:blip>
          <a:stretch>
            <a:fillRect/>
          </a:stretch>
        </p:blipFill>
        <p:spPr>
          <a:xfrm>
            <a:off x="0" y="4886730"/>
            <a:ext cx="1283850" cy="256770"/>
          </a:xfrm>
          <a:prstGeom prst="rect">
            <a:avLst/>
          </a:prstGeom>
          <a:noFill/>
          <a:ln>
            <a:noFill/>
          </a:ln>
        </p:spPr>
      </p:pic>
      <p:sp>
        <p:nvSpPr>
          <p:cNvPr id="782" name="Google Shape;782;p121"/>
          <p:cNvSpPr txBox="1"/>
          <p:nvPr/>
        </p:nvSpPr>
        <p:spPr>
          <a:xfrm>
            <a:off x="6624325" y="4886725"/>
            <a:ext cx="2519700" cy="2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5"/>
              </a:rPr>
              <a:t>https://www.ncbi.nlm.nih.gov/clinvar/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22"/>
          <p:cNvSpPr txBox="1">
            <a:spLocks noGrp="1"/>
          </p:cNvSpPr>
          <p:nvPr>
            <p:ph type="title" idx="4294967295"/>
          </p:nvPr>
        </p:nvSpPr>
        <p:spPr>
          <a:xfrm>
            <a:off x="467203" y="328083"/>
            <a:ext cx="7237500" cy="73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ClinVar</a:t>
            </a:r>
            <a:endParaRPr/>
          </a:p>
        </p:txBody>
      </p:sp>
      <p:pic>
        <p:nvPicPr>
          <p:cNvPr id="788" name="Google Shape;788;p122"/>
          <p:cNvPicPr preferRelativeResize="0"/>
          <p:nvPr/>
        </p:nvPicPr>
        <p:blipFill>
          <a:blip r:embed="rId3">
            <a:alphaModFix/>
          </a:blip>
          <a:stretch>
            <a:fillRect/>
          </a:stretch>
        </p:blipFill>
        <p:spPr>
          <a:xfrm>
            <a:off x="152400" y="1063083"/>
            <a:ext cx="8590791" cy="3775617"/>
          </a:xfrm>
          <a:prstGeom prst="rect">
            <a:avLst/>
          </a:prstGeom>
          <a:noFill/>
          <a:ln>
            <a:noFill/>
          </a:ln>
        </p:spPr>
      </p:pic>
      <p:pic>
        <p:nvPicPr>
          <p:cNvPr id="789" name="Google Shape;789;p122"/>
          <p:cNvPicPr preferRelativeResize="0"/>
          <p:nvPr/>
        </p:nvPicPr>
        <p:blipFill>
          <a:blip r:embed="rId4">
            <a:alphaModFix/>
          </a:blip>
          <a:stretch>
            <a:fillRect/>
          </a:stretch>
        </p:blipFill>
        <p:spPr>
          <a:xfrm>
            <a:off x="0" y="4886730"/>
            <a:ext cx="1283850" cy="256770"/>
          </a:xfrm>
          <a:prstGeom prst="rect">
            <a:avLst/>
          </a:prstGeom>
          <a:noFill/>
          <a:ln>
            <a:noFill/>
          </a:ln>
        </p:spPr>
      </p:pic>
      <p:sp>
        <p:nvSpPr>
          <p:cNvPr id="790" name="Google Shape;790;p122"/>
          <p:cNvSpPr txBox="1"/>
          <p:nvPr/>
        </p:nvSpPr>
        <p:spPr>
          <a:xfrm>
            <a:off x="6624325" y="4886725"/>
            <a:ext cx="2519700" cy="2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5"/>
              </a:rPr>
              <a:t>https://www.ncbi.nlm.nih.gov/clinvar/</a:t>
            </a:r>
            <a:endParaRPr/>
          </a:p>
        </p:txBody>
      </p:sp>
      <p:sp>
        <p:nvSpPr>
          <p:cNvPr id="791" name="Google Shape;791;p122"/>
          <p:cNvSpPr/>
          <p:nvPr/>
        </p:nvSpPr>
        <p:spPr>
          <a:xfrm>
            <a:off x="4294025" y="614450"/>
            <a:ext cx="219600" cy="735000"/>
          </a:xfrm>
          <a:prstGeom prst="down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23"/>
          <p:cNvSpPr txBox="1">
            <a:spLocks noGrp="1"/>
          </p:cNvSpPr>
          <p:nvPr>
            <p:ph type="title" idx="4294967295"/>
          </p:nvPr>
        </p:nvSpPr>
        <p:spPr>
          <a:xfrm>
            <a:off x="467203" y="328083"/>
            <a:ext cx="7237500" cy="73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FDA-Recognized ClinGen Classifications</a:t>
            </a:r>
            <a:endParaRPr/>
          </a:p>
        </p:txBody>
      </p:sp>
      <p:pic>
        <p:nvPicPr>
          <p:cNvPr id="797" name="Google Shape;797;p123"/>
          <p:cNvPicPr preferRelativeResize="0"/>
          <p:nvPr/>
        </p:nvPicPr>
        <p:blipFill>
          <a:blip r:embed="rId3">
            <a:alphaModFix/>
          </a:blip>
          <a:stretch>
            <a:fillRect/>
          </a:stretch>
        </p:blipFill>
        <p:spPr>
          <a:xfrm>
            <a:off x="228600" y="986883"/>
            <a:ext cx="7485123" cy="3775617"/>
          </a:xfrm>
          <a:prstGeom prst="rect">
            <a:avLst/>
          </a:prstGeom>
          <a:noFill/>
          <a:ln>
            <a:noFill/>
          </a:ln>
        </p:spPr>
      </p:pic>
      <p:pic>
        <p:nvPicPr>
          <p:cNvPr id="798" name="Google Shape;798;p123"/>
          <p:cNvPicPr preferRelativeResize="0"/>
          <p:nvPr/>
        </p:nvPicPr>
        <p:blipFill>
          <a:blip r:embed="rId4">
            <a:alphaModFix/>
          </a:blip>
          <a:stretch>
            <a:fillRect/>
          </a:stretch>
        </p:blipFill>
        <p:spPr>
          <a:xfrm>
            <a:off x="0" y="4886730"/>
            <a:ext cx="1283850" cy="25677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124"/>
          <p:cNvSpPr txBox="1">
            <a:spLocks noGrp="1"/>
          </p:cNvSpPr>
          <p:nvPr>
            <p:ph type="title"/>
          </p:nvPr>
        </p:nvSpPr>
        <p:spPr>
          <a:xfrm>
            <a:off x="242425" y="195325"/>
            <a:ext cx="7692900" cy="357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600"/>
              <a:buFont typeface="Calibri"/>
              <a:buNone/>
            </a:pPr>
            <a:r>
              <a:rPr lang="en" sz="1800"/>
              <a:t>The following is a list of all names submitted to ClinVar for a single variant:</a:t>
            </a:r>
            <a:endParaRPr sz="1800"/>
          </a:p>
        </p:txBody>
      </p:sp>
      <p:pic>
        <p:nvPicPr>
          <p:cNvPr id="804" name="Google Shape;804;p124"/>
          <p:cNvPicPr preferRelativeResize="0"/>
          <p:nvPr/>
        </p:nvPicPr>
        <p:blipFill rotWithShape="1">
          <a:blip r:embed="rId3">
            <a:alphaModFix/>
          </a:blip>
          <a:srcRect t="16715"/>
          <a:stretch/>
        </p:blipFill>
        <p:spPr>
          <a:xfrm>
            <a:off x="588130" y="721931"/>
            <a:ext cx="7340668" cy="3416945"/>
          </a:xfrm>
          <a:prstGeom prst="rect">
            <a:avLst/>
          </a:prstGeom>
          <a:noFill/>
          <a:ln w="9525" cap="flat" cmpd="sng">
            <a:solidFill>
              <a:schemeClr val="dk1"/>
            </a:solidFill>
            <a:prstDash val="solid"/>
            <a:round/>
            <a:headEnd type="none" w="sm" len="sm"/>
            <a:tailEnd type="none" w="sm" len="sm"/>
          </a:ln>
        </p:spPr>
      </p:pic>
      <p:sp>
        <p:nvSpPr>
          <p:cNvPr id="805" name="Google Shape;805;p124"/>
          <p:cNvSpPr txBox="1"/>
          <p:nvPr/>
        </p:nvSpPr>
        <p:spPr>
          <a:xfrm>
            <a:off x="797711" y="4113768"/>
            <a:ext cx="7806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400" b="0" i="0" u="none" strike="noStrike" cap="none">
                <a:solidFill>
                  <a:schemeClr val="dk1"/>
                </a:solidFill>
                <a:latin typeface="Arial"/>
                <a:ea typeface="Arial"/>
                <a:cs typeface="Arial"/>
                <a:sym typeface="Arial"/>
              </a:rPr>
              <a:t>Source: Maglott, D. “</a:t>
            </a:r>
            <a:r>
              <a:rPr lang="en" sz="1400" b="0" i="1" u="none" strike="noStrike" cap="none">
                <a:solidFill>
                  <a:schemeClr val="dk1"/>
                </a:solidFill>
                <a:latin typeface="Arial"/>
                <a:ea typeface="Arial"/>
                <a:cs typeface="Arial"/>
                <a:sym typeface="Arial"/>
              </a:rPr>
              <a:t>The Variant Rosetta Stone </a:t>
            </a:r>
            <a:r>
              <a:rPr lang="en" sz="1400" b="0" i="0" u="none" strike="noStrike" cap="none">
                <a:solidFill>
                  <a:schemeClr val="dk1"/>
                </a:solidFill>
                <a:latin typeface="Arial"/>
                <a:ea typeface="Arial"/>
                <a:cs typeface="Arial"/>
                <a:sym typeface="Arial"/>
              </a:rPr>
              <a:t>[Powerpoint slides]” NCBI, 08 May 2015.</a:t>
            </a:r>
            <a:endParaRPr sz="1400" b="0" i="0" u="none" strike="noStrike" cap="none">
              <a:solidFill>
                <a:schemeClr val="dk1"/>
              </a:solidFill>
              <a:latin typeface="Arial"/>
              <a:ea typeface="Arial"/>
              <a:cs typeface="Arial"/>
              <a:sym typeface="Arial"/>
            </a:endParaRPr>
          </a:p>
        </p:txBody>
      </p:sp>
      <p:sp>
        <p:nvSpPr>
          <p:cNvPr id="806" name="Google Shape;806;p124"/>
          <p:cNvSpPr txBox="1">
            <a:spLocks noGrp="1"/>
          </p:cNvSpPr>
          <p:nvPr>
            <p:ph type="sldNum" idx="12"/>
          </p:nvPr>
        </p:nvSpPr>
        <p:spPr>
          <a:xfrm>
            <a:off x="8569898" y="4783756"/>
            <a:ext cx="548700" cy="3936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388" name="Google Shape;388;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Domain-Specific Applications of Genomic Data Standards</a:t>
            </a:r>
            <a:endParaRPr/>
          </a:p>
        </p:txBody>
      </p:sp>
      <p:sp>
        <p:nvSpPr>
          <p:cNvPr id="389" name="Google Shape;389;p80"/>
          <p:cNvSpPr txBox="1"/>
          <p:nvPr/>
        </p:nvSpPr>
        <p:spPr>
          <a:xfrm>
            <a:off x="320074" y="1152475"/>
            <a:ext cx="282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High-throughput computing</a:t>
            </a:r>
            <a:endParaRPr b="1"/>
          </a:p>
        </p:txBody>
      </p:sp>
      <p:sp>
        <p:nvSpPr>
          <p:cNvPr id="390" name="Google Shape;390;p80"/>
          <p:cNvSpPr txBox="1"/>
          <p:nvPr/>
        </p:nvSpPr>
        <p:spPr>
          <a:xfrm>
            <a:off x="3165276" y="1152475"/>
            <a:ext cx="282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Clinical / biomedical reporting</a:t>
            </a:r>
            <a:endParaRPr b="1"/>
          </a:p>
        </p:txBody>
      </p:sp>
      <p:sp>
        <p:nvSpPr>
          <p:cNvPr id="391" name="Google Shape;391;p80"/>
          <p:cNvSpPr txBox="1"/>
          <p:nvPr/>
        </p:nvSpPr>
        <p:spPr>
          <a:xfrm>
            <a:off x="6010476" y="1152475"/>
            <a:ext cx="282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Computer-driven discovery</a:t>
            </a:r>
            <a:endParaRPr b="1"/>
          </a:p>
        </p:txBody>
      </p:sp>
      <p:sp>
        <p:nvSpPr>
          <p:cNvPr id="392" name="Google Shape;392;p80"/>
          <p:cNvSpPr txBox="1"/>
          <p:nvPr/>
        </p:nvSpPr>
        <p:spPr>
          <a:xfrm>
            <a:off x="1059725" y="2772375"/>
            <a:ext cx="703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These different applications </a:t>
            </a:r>
            <a:r>
              <a:rPr lang="en" b="1"/>
              <a:t>play complementary roles</a:t>
            </a:r>
            <a:r>
              <a:rPr lang="en"/>
              <a:t> in variant interpretation!</a:t>
            </a:r>
            <a:endParaRPr/>
          </a:p>
        </p:txBody>
      </p:sp>
      <p:sp>
        <p:nvSpPr>
          <p:cNvPr id="393" name="Google Shape;393;p80"/>
          <p:cNvSpPr/>
          <p:nvPr/>
        </p:nvSpPr>
        <p:spPr>
          <a:xfrm rot="-6299925">
            <a:off x="1626931" y="2035748"/>
            <a:ext cx="970255" cy="32455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0"/>
          <p:cNvSpPr/>
          <p:nvPr/>
        </p:nvSpPr>
        <p:spPr>
          <a:xfrm rot="6299925" flipH="1">
            <a:off x="6164881" y="2000248"/>
            <a:ext cx="970255" cy="32455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0"/>
          <p:cNvSpPr/>
          <p:nvPr/>
        </p:nvSpPr>
        <p:spPr>
          <a:xfrm rot="5400000" flipH="1">
            <a:off x="3895920" y="2000255"/>
            <a:ext cx="970200" cy="324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Variant De-duplication Problem</a:t>
            </a:r>
            <a:endParaRPr/>
          </a:p>
        </p:txBody>
      </p:sp>
      <p:sp>
        <p:nvSpPr>
          <p:cNvPr id="812" name="Google Shape;812;p125"/>
          <p:cNvSpPr txBox="1">
            <a:spLocks noGrp="1"/>
          </p:cNvSpPr>
          <p:nvPr>
            <p:ph type="sldNum" idx="12"/>
          </p:nvPr>
        </p:nvSpPr>
        <p:spPr>
          <a:xfrm>
            <a:off x="8569898" y="4783756"/>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
        <p:nvSpPr>
          <p:cNvPr id="813" name="Google Shape;813;p125"/>
          <p:cNvSpPr txBox="1"/>
          <p:nvPr/>
        </p:nvSpPr>
        <p:spPr>
          <a:xfrm>
            <a:off x="1319775" y="1085650"/>
            <a:ext cx="1716900" cy="347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u="sng">
                <a:solidFill>
                  <a:srgbClr val="8DC63F"/>
                </a:solidFill>
                <a:latin typeface="Ubuntu"/>
                <a:ea typeface="Ubuntu"/>
                <a:cs typeface="Ubuntu"/>
                <a:sym typeface="Ubuntu"/>
              </a:rPr>
              <a:t>Singular Concept</a:t>
            </a:r>
            <a:endParaRPr u="sng">
              <a:solidFill>
                <a:srgbClr val="8DC63F"/>
              </a:solidFill>
              <a:latin typeface="Ubuntu"/>
              <a:ea typeface="Ubuntu"/>
              <a:cs typeface="Ubuntu"/>
              <a:sym typeface="Ubuntu"/>
            </a:endParaRPr>
          </a:p>
        </p:txBody>
      </p:sp>
      <p:sp>
        <p:nvSpPr>
          <p:cNvPr id="814" name="Google Shape;814;p125"/>
          <p:cNvSpPr txBox="1"/>
          <p:nvPr/>
        </p:nvSpPr>
        <p:spPr>
          <a:xfrm>
            <a:off x="3369280" y="1085650"/>
            <a:ext cx="3996900" cy="3474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None/>
            </a:pPr>
            <a:r>
              <a:rPr lang="en" u="sng">
                <a:solidFill>
                  <a:srgbClr val="1B75BC"/>
                </a:solidFill>
                <a:latin typeface="Ubuntu"/>
                <a:ea typeface="Ubuntu"/>
                <a:cs typeface="Ubuntu"/>
                <a:sym typeface="Ubuntu"/>
              </a:rPr>
              <a:t>Multiple human names</a:t>
            </a:r>
            <a:endParaRPr u="sng">
              <a:solidFill>
                <a:srgbClr val="1B75BC"/>
              </a:solidFill>
              <a:latin typeface="Ubuntu"/>
              <a:ea typeface="Ubuntu"/>
              <a:cs typeface="Ubuntu"/>
              <a:sym typeface="Ubuntu"/>
            </a:endParaRPr>
          </a:p>
        </p:txBody>
      </p:sp>
      <p:cxnSp>
        <p:nvCxnSpPr>
          <p:cNvPr id="815" name="Google Shape;815;p125"/>
          <p:cNvCxnSpPr>
            <a:endCxn id="816" idx="1"/>
          </p:cNvCxnSpPr>
          <p:nvPr/>
        </p:nvCxnSpPr>
        <p:spPr>
          <a:xfrm rot="10800000" flipH="1">
            <a:off x="3036691" y="1523487"/>
            <a:ext cx="332100" cy="307800"/>
          </a:xfrm>
          <a:prstGeom prst="straightConnector1">
            <a:avLst/>
          </a:prstGeom>
          <a:noFill/>
          <a:ln w="28575" cap="flat" cmpd="sng">
            <a:solidFill>
              <a:srgbClr val="63666A"/>
            </a:solidFill>
            <a:prstDash val="solid"/>
            <a:round/>
            <a:headEnd type="none" w="med" len="med"/>
            <a:tailEnd type="none" w="med" len="med"/>
          </a:ln>
        </p:spPr>
      </p:cxnSp>
      <p:cxnSp>
        <p:nvCxnSpPr>
          <p:cNvPr id="817" name="Google Shape;817;p125"/>
          <p:cNvCxnSpPr>
            <a:endCxn id="818" idx="1"/>
          </p:cNvCxnSpPr>
          <p:nvPr/>
        </p:nvCxnSpPr>
        <p:spPr>
          <a:xfrm rot="10800000" flipH="1">
            <a:off x="3036691" y="1731431"/>
            <a:ext cx="332100" cy="99900"/>
          </a:xfrm>
          <a:prstGeom prst="straightConnector1">
            <a:avLst/>
          </a:prstGeom>
          <a:noFill/>
          <a:ln w="28575" cap="flat" cmpd="sng">
            <a:solidFill>
              <a:srgbClr val="63666A"/>
            </a:solidFill>
            <a:prstDash val="solid"/>
            <a:round/>
            <a:headEnd type="none" w="med" len="med"/>
            <a:tailEnd type="none" w="med" len="med"/>
          </a:ln>
        </p:spPr>
      </p:cxnSp>
      <p:cxnSp>
        <p:nvCxnSpPr>
          <p:cNvPr id="819" name="Google Shape;819;p125"/>
          <p:cNvCxnSpPr>
            <a:endCxn id="820" idx="1"/>
          </p:cNvCxnSpPr>
          <p:nvPr/>
        </p:nvCxnSpPr>
        <p:spPr>
          <a:xfrm>
            <a:off x="3036691" y="1831375"/>
            <a:ext cx="332100" cy="108000"/>
          </a:xfrm>
          <a:prstGeom prst="straightConnector1">
            <a:avLst/>
          </a:prstGeom>
          <a:noFill/>
          <a:ln w="28575" cap="flat" cmpd="sng">
            <a:solidFill>
              <a:srgbClr val="63666A"/>
            </a:solidFill>
            <a:prstDash val="solid"/>
            <a:round/>
            <a:headEnd type="none" w="med" len="med"/>
            <a:tailEnd type="none" w="med" len="med"/>
          </a:ln>
        </p:spPr>
      </p:cxnSp>
      <p:cxnSp>
        <p:nvCxnSpPr>
          <p:cNvPr id="821" name="Google Shape;821;p125"/>
          <p:cNvCxnSpPr>
            <a:endCxn id="822" idx="1"/>
          </p:cNvCxnSpPr>
          <p:nvPr/>
        </p:nvCxnSpPr>
        <p:spPr>
          <a:xfrm>
            <a:off x="3036691" y="1831296"/>
            <a:ext cx="332100" cy="309300"/>
          </a:xfrm>
          <a:prstGeom prst="straightConnector1">
            <a:avLst/>
          </a:prstGeom>
          <a:noFill/>
          <a:ln w="28575" cap="flat" cmpd="sng">
            <a:solidFill>
              <a:srgbClr val="63666A"/>
            </a:solidFill>
            <a:prstDash val="solid"/>
            <a:round/>
            <a:headEnd type="none" w="med" len="med"/>
            <a:tailEnd type="none" w="med" len="med"/>
          </a:ln>
        </p:spPr>
      </p:cxnSp>
      <p:cxnSp>
        <p:nvCxnSpPr>
          <p:cNvPr id="823" name="Google Shape;823;p125"/>
          <p:cNvCxnSpPr>
            <a:endCxn id="824" idx="1"/>
          </p:cNvCxnSpPr>
          <p:nvPr/>
        </p:nvCxnSpPr>
        <p:spPr>
          <a:xfrm rot="10800000" flipH="1">
            <a:off x="3036691" y="2581695"/>
            <a:ext cx="332100" cy="413700"/>
          </a:xfrm>
          <a:prstGeom prst="straightConnector1">
            <a:avLst/>
          </a:prstGeom>
          <a:noFill/>
          <a:ln w="28575" cap="flat" cmpd="sng">
            <a:solidFill>
              <a:srgbClr val="63666A"/>
            </a:solidFill>
            <a:prstDash val="solid"/>
            <a:round/>
            <a:headEnd type="none" w="med" len="med"/>
            <a:tailEnd type="none" w="med" len="med"/>
          </a:ln>
        </p:spPr>
      </p:cxnSp>
      <p:cxnSp>
        <p:nvCxnSpPr>
          <p:cNvPr id="825" name="Google Shape;825;p125"/>
          <p:cNvCxnSpPr>
            <a:endCxn id="826" idx="1"/>
          </p:cNvCxnSpPr>
          <p:nvPr/>
        </p:nvCxnSpPr>
        <p:spPr>
          <a:xfrm rot="10800000" flipH="1">
            <a:off x="3036691" y="2778392"/>
            <a:ext cx="332100" cy="217200"/>
          </a:xfrm>
          <a:prstGeom prst="straightConnector1">
            <a:avLst/>
          </a:prstGeom>
          <a:noFill/>
          <a:ln w="28575" cap="flat" cmpd="sng">
            <a:solidFill>
              <a:srgbClr val="63666A"/>
            </a:solidFill>
            <a:prstDash val="solid"/>
            <a:round/>
            <a:headEnd type="none" w="med" len="med"/>
            <a:tailEnd type="none" w="med" len="med"/>
          </a:ln>
        </p:spPr>
      </p:cxnSp>
      <p:cxnSp>
        <p:nvCxnSpPr>
          <p:cNvPr id="827" name="Google Shape;827;p125"/>
          <p:cNvCxnSpPr>
            <a:endCxn id="828" idx="1"/>
          </p:cNvCxnSpPr>
          <p:nvPr/>
        </p:nvCxnSpPr>
        <p:spPr>
          <a:xfrm rot="10800000" flipH="1">
            <a:off x="3036702" y="2990222"/>
            <a:ext cx="332100" cy="5400"/>
          </a:xfrm>
          <a:prstGeom prst="straightConnector1">
            <a:avLst/>
          </a:prstGeom>
          <a:noFill/>
          <a:ln w="28575" cap="flat" cmpd="sng">
            <a:solidFill>
              <a:srgbClr val="63666A"/>
            </a:solidFill>
            <a:prstDash val="solid"/>
            <a:round/>
            <a:headEnd type="none" w="med" len="med"/>
            <a:tailEnd type="none" w="med" len="med"/>
          </a:ln>
        </p:spPr>
      </p:cxnSp>
      <p:cxnSp>
        <p:nvCxnSpPr>
          <p:cNvPr id="829" name="Google Shape;829;p125"/>
          <p:cNvCxnSpPr>
            <a:endCxn id="830" idx="1"/>
          </p:cNvCxnSpPr>
          <p:nvPr/>
        </p:nvCxnSpPr>
        <p:spPr>
          <a:xfrm>
            <a:off x="3036691" y="2995534"/>
            <a:ext cx="332100" cy="212100"/>
          </a:xfrm>
          <a:prstGeom prst="straightConnector1">
            <a:avLst/>
          </a:prstGeom>
          <a:noFill/>
          <a:ln w="28575" cap="flat" cmpd="sng">
            <a:solidFill>
              <a:srgbClr val="63666A"/>
            </a:solidFill>
            <a:prstDash val="solid"/>
            <a:round/>
            <a:headEnd type="none" w="med" len="med"/>
            <a:tailEnd type="none" w="med" len="med"/>
          </a:ln>
        </p:spPr>
      </p:cxnSp>
      <p:cxnSp>
        <p:nvCxnSpPr>
          <p:cNvPr id="831" name="Google Shape;831;p125"/>
          <p:cNvCxnSpPr>
            <a:endCxn id="832" idx="1"/>
          </p:cNvCxnSpPr>
          <p:nvPr/>
        </p:nvCxnSpPr>
        <p:spPr>
          <a:xfrm>
            <a:off x="3036691" y="2995513"/>
            <a:ext cx="332100" cy="416700"/>
          </a:xfrm>
          <a:prstGeom prst="straightConnector1">
            <a:avLst/>
          </a:prstGeom>
          <a:noFill/>
          <a:ln w="28575" cap="flat" cmpd="sng">
            <a:solidFill>
              <a:srgbClr val="63666A"/>
            </a:solidFill>
            <a:prstDash val="solid"/>
            <a:round/>
            <a:headEnd type="none" w="med" len="med"/>
            <a:tailEnd type="none" w="med" len="med"/>
          </a:ln>
        </p:spPr>
      </p:cxnSp>
      <p:cxnSp>
        <p:nvCxnSpPr>
          <p:cNvPr id="833" name="Google Shape;833;p125"/>
          <p:cNvCxnSpPr>
            <a:endCxn id="834" idx="1"/>
          </p:cNvCxnSpPr>
          <p:nvPr/>
        </p:nvCxnSpPr>
        <p:spPr>
          <a:xfrm rot="10800000" flipH="1">
            <a:off x="3037515" y="4423852"/>
            <a:ext cx="332100" cy="98400"/>
          </a:xfrm>
          <a:prstGeom prst="straightConnector1">
            <a:avLst/>
          </a:prstGeom>
          <a:noFill/>
          <a:ln w="28575" cap="flat" cmpd="sng">
            <a:solidFill>
              <a:srgbClr val="63666A"/>
            </a:solidFill>
            <a:prstDash val="solid"/>
            <a:round/>
            <a:headEnd type="none" w="med" len="med"/>
            <a:tailEnd type="none" w="med" len="med"/>
          </a:ln>
        </p:spPr>
      </p:cxnSp>
      <p:cxnSp>
        <p:nvCxnSpPr>
          <p:cNvPr id="835" name="Google Shape;835;p125"/>
          <p:cNvCxnSpPr>
            <a:endCxn id="836" idx="1"/>
          </p:cNvCxnSpPr>
          <p:nvPr/>
        </p:nvCxnSpPr>
        <p:spPr>
          <a:xfrm>
            <a:off x="3037515" y="4522471"/>
            <a:ext cx="332100" cy="102600"/>
          </a:xfrm>
          <a:prstGeom prst="straightConnector1">
            <a:avLst/>
          </a:prstGeom>
          <a:noFill/>
          <a:ln w="28575" cap="flat" cmpd="sng">
            <a:solidFill>
              <a:srgbClr val="63666A"/>
            </a:solidFill>
            <a:prstDash val="solid"/>
            <a:round/>
            <a:headEnd type="none" w="med" len="med"/>
            <a:tailEnd type="none" w="med" len="med"/>
          </a:ln>
        </p:spPr>
      </p:cxnSp>
      <p:cxnSp>
        <p:nvCxnSpPr>
          <p:cNvPr id="837" name="Google Shape;837;p125"/>
          <p:cNvCxnSpPr>
            <a:endCxn id="838" idx="1"/>
          </p:cNvCxnSpPr>
          <p:nvPr/>
        </p:nvCxnSpPr>
        <p:spPr>
          <a:xfrm rot="10800000" flipH="1">
            <a:off x="3036691" y="3866365"/>
            <a:ext cx="332100" cy="102000"/>
          </a:xfrm>
          <a:prstGeom prst="straightConnector1">
            <a:avLst/>
          </a:prstGeom>
          <a:noFill/>
          <a:ln w="28575" cap="flat" cmpd="sng">
            <a:solidFill>
              <a:srgbClr val="63666A"/>
            </a:solidFill>
            <a:prstDash val="solid"/>
            <a:round/>
            <a:headEnd type="none" w="med" len="med"/>
            <a:tailEnd type="none" w="med" len="med"/>
          </a:ln>
        </p:spPr>
      </p:cxnSp>
      <p:cxnSp>
        <p:nvCxnSpPr>
          <p:cNvPr id="839" name="Google Shape;839;p125"/>
          <p:cNvCxnSpPr>
            <a:endCxn id="840" idx="1"/>
          </p:cNvCxnSpPr>
          <p:nvPr/>
        </p:nvCxnSpPr>
        <p:spPr>
          <a:xfrm>
            <a:off x="3036700" y="3968397"/>
            <a:ext cx="332100" cy="105900"/>
          </a:xfrm>
          <a:prstGeom prst="straightConnector1">
            <a:avLst/>
          </a:prstGeom>
          <a:noFill/>
          <a:ln w="28575" cap="flat" cmpd="sng">
            <a:solidFill>
              <a:srgbClr val="63666A"/>
            </a:solidFill>
            <a:prstDash val="solid"/>
            <a:round/>
            <a:headEnd type="none" w="med" len="med"/>
            <a:tailEnd type="none" w="med" len="med"/>
          </a:ln>
        </p:spPr>
      </p:cxnSp>
      <p:grpSp>
        <p:nvGrpSpPr>
          <p:cNvPr id="841" name="Google Shape;841;p125"/>
          <p:cNvGrpSpPr/>
          <p:nvPr/>
        </p:nvGrpSpPr>
        <p:grpSpPr>
          <a:xfrm>
            <a:off x="3368791" y="3762393"/>
            <a:ext cx="4836896" cy="415877"/>
            <a:chOff x="20151750" y="25167992"/>
            <a:chExt cx="27127852" cy="2437730"/>
          </a:xfrm>
        </p:grpSpPr>
        <p:sp>
          <p:nvSpPr>
            <p:cNvPr id="838" name="Google Shape;838;p125"/>
            <p:cNvSpPr txBox="1"/>
            <p:nvPr/>
          </p:nvSpPr>
          <p:spPr>
            <a:xfrm>
              <a:off x="20151750" y="25167992"/>
              <a:ext cx="22413900" cy="1218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None/>
              </a:pPr>
              <a:r>
                <a:rPr lang="en">
                  <a:solidFill>
                    <a:srgbClr val="1B75BC"/>
                  </a:solidFill>
                  <a:latin typeface="Consolas"/>
                  <a:ea typeface="Consolas"/>
                  <a:cs typeface="Consolas"/>
                  <a:sym typeface="Consolas"/>
                </a:rPr>
                <a:t>NC_000006.11:g.7585967_7585978del</a:t>
              </a:r>
              <a:endParaRPr>
                <a:solidFill>
                  <a:srgbClr val="1B75BC"/>
                </a:solidFill>
                <a:latin typeface="Consolas"/>
                <a:ea typeface="Consolas"/>
                <a:cs typeface="Consolas"/>
                <a:sym typeface="Consolas"/>
              </a:endParaRPr>
            </a:p>
          </p:txBody>
        </p:sp>
        <p:sp>
          <p:nvSpPr>
            <p:cNvPr id="840" name="Google Shape;840;p125"/>
            <p:cNvSpPr txBox="1"/>
            <p:nvPr/>
          </p:nvSpPr>
          <p:spPr>
            <a:xfrm>
              <a:off x="20151802" y="26386823"/>
              <a:ext cx="27127800" cy="1218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None/>
              </a:pPr>
              <a:r>
                <a:rPr lang="en">
                  <a:solidFill>
                    <a:srgbClr val="1B75BC"/>
                  </a:solidFill>
                  <a:latin typeface="Consolas"/>
                  <a:ea typeface="Consolas"/>
                  <a:cs typeface="Consolas"/>
                  <a:sym typeface="Consolas"/>
                </a:rPr>
                <a:t>NC_000006.11:g.7585967_7585978delGTCCCGCTCCGG</a:t>
              </a:r>
              <a:endParaRPr>
                <a:solidFill>
                  <a:srgbClr val="1B75BC"/>
                </a:solidFill>
                <a:latin typeface="Consolas"/>
                <a:ea typeface="Consolas"/>
                <a:cs typeface="Consolas"/>
                <a:sym typeface="Consolas"/>
              </a:endParaRPr>
            </a:p>
          </p:txBody>
        </p:sp>
      </p:grpSp>
      <p:sp>
        <p:nvSpPr>
          <p:cNvPr id="842" name="Google Shape;842;p125"/>
          <p:cNvSpPr txBox="1"/>
          <p:nvPr/>
        </p:nvSpPr>
        <p:spPr>
          <a:xfrm rot="-5400000">
            <a:off x="1128485" y="2223890"/>
            <a:ext cx="1536000" cy="272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i="1">
                <a:solidFill>
                  <a:srgbClr val="0000FF"/>
                </a:solidFill>
                <a:latin typeface="Ubuntu"/>
                <a:ea typeface="Ubuntu"/>
                <a:cs typeface="Ubuntu"/>
                <a:sym typeface="Ubuntu"/>
              </a:rPr>
              <a:t>translation</a:t>
            </a:r>
            <a:endParaRPr sz="1200" i="1">
              <a:solidFill>
                <a:srgbClr val="0000FF"/>
              </a:solidFill>
              <a:latin typeface="Ubuntu"/>
              <a:ea typeface="Ubuntu"/>
              <a:cs typeface="Ubuntu"/>
              <a:sym typeface="Ubuntu"/>
            </a:endParaRPr>
          </a:p>
        </p:txBody>
      </p:sp>
      <p:sp>
        <p:nvSpPr>
          <p:cNvPr id="843" name="Google Shape;843;p125"/>
          <p:cNvSpPr txBox="1"/>
          <p:nvPr/>
        </p:nvSpPr>
        <p:spPr>
          <a:xfrm rot="-5400000">
            <a:off x="1238758" y="3565725"/>
            <a:ext cx="1313700" cy="274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i="1">
                <a:solidFill>
                  <a:srgbClr val="0000FF"/>
                </a:solidFill>
                <a:latin typeface="Ubuntu"/>
                <a:ea typeface="Ubuntu"/>
                <a:cs typeface="Ubuntu"/>
                <a:sym typeface="Ubuntu"/>
              </a:rPr>
              <a:t>projection</a:t>
            </a:r>
            <a:endParaRPr sz="1200" i="1">
              <a:solidFill>
                <a:srgbClr val="0000FF"/>
              </a:solidFill>
              <a:latin typeface="Ubuntu"/>
              <a:ea typeface="Ubuntu"/>
              <a:cs typeface="Ubuntu"/>
              <a:sym typeface="Ubuntu"/>
            </a:endParaRPr>
          </a:p>
        </p:txBody>
      </p:sp>
      <p:sp>
        <p:nvSpPr>
          <p:cNvPr id="844" name="Google Shape;844;p125"/>
          <p:cNvSpPr txBox="1"/>
          <p:nvPr/>
        </p:nvSpPr>
        <p:spPr>
          <a:xfrm rot="-5400000">
            <a:off x="2156003" y="1566526"/>
            <a:ext cx="966600" cy="541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i="1">
                <a:solidFill>
                  <a:srgbClr val="77787B"/>
                </a:solidFill>
                <a:latin typeface="Ubuntu"/>
                <a:ea typeface="Ubuntu"/>
                <a:cs typeface="Ubuntu"/>
                <a:sym typeface="Ubuntu"/>
              </a:rPr>
              <a:t>protein</a:t>
            </a:r>
            <a:endParaRPr i="1">
              <a:solidFill>
                <a:srgbClr val="77787B"/>
              </a:solidFill>
              <a:latin typeface="Ubuntu"/>
              <a:ea typeface="Ubuntu"/>
              <a:cs typeface="Ubuntu"/>
              <a:sym typeface="Ubuntu"/>
            </a:endParaRPr>
          </a:p>
          <a:p>
            <a:pPr marL="0" lvl="0" indent="0" algn="ctr" rtl="0">
              <a:spcBef>
                <a:spcPts val="0"/>
              </a:spcBef>
              <a:spcAft>
                <a:spcPts val="0"/>
              </a:spcAft>
              <a:buNone/>
            </a:pPr>
            <a:r>
              <a:rPr lang="en" i="1" u="sng">
                <a:solidFill>
                  <a:srgbClr val="77787B"/>
                </a:solidFill>
                <a:latin typeface="Ubuntu"/>
                <a:ea typeface="Ubuntu"/>
                <a:cs typeface="Ubuntu"/>
                <a:sym typeface="Ubuntu"/>
              </a:rPr>
              <a:t>variation</a:t>
            </a:r>
            <a:endParaRPr i="1" u="sng">
              <a:solidFill>
                <a:srgbClr val="77787B"/>
              </a:solidFill>
              <a:latin typeface="Ubuntu"/>
              <a:ea typeface="Ubuntu"/>
              <a:cs typeface="Ubuntu"/>
              <a:sym typeface="Ubuntu"/>
            </a:endParaRPr>
          </a:p>
        </p:txBody>
      </p:sp>
      <p:sp>
        <p:nvSpPr>
          <p:cNvPr id="845" name="Google Shape;845;p125"/>
          <p:cNvSpPr txBox="1"/>
          <p:nvPr/>
        </p:nvSpPr>
        <p:spPr>
          <a:xfrm rot="-5400000">
            <a:off x="2049953" y="2744516"/>
            <a:ext cx="1178700" cy="541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i="1">
                <a:solidFill>
                  <a:srgbClr val="77787B"/>
                </a:solidFill>
                <a:latin typeface="Ubuntu"/>
                <a:ea typeface="Ubuntu"/>
                <a:cs typeface="Ubuntu"/>
                <a:sym typeface="Ubuntu"/>
              </a:rPr>
              <a:t>transcript</a:t>
            </a:r>
            <a:endParaRPr i="1">
              <a:solidFill>
                <a:srgbClr val="77787B"/>
              </a:solidFill>
              <a:latin typeface="Ubuntu"/>
              <a:ea typeface="Ubuntu"/>
              <a:cs typeface="Ubuntu"/>
              <a:sym typeface="Ubuntu"/>
            </a:endParaRPr>
          </a:p>
          <a:p>
            <a:pPr marL="0" lvl="0" indent="0" algn="ctr" rtl="0">
              <a:spcBef>
                <a:spcPts val="0"/>
              </a:spcBef>
              <a:spcAft>
                <a:spcPts val="0"/>
              </a:spcAft>
              <a:buNone/>
            </a:pPr>
            <a:r>
              <a:rPr lang="en" i="1" u="sng">
                <a:solidFill>
                  <a:srgbClr val="77787B"/>
                </a:solidFill>
                <a:latin typeface="Ubuntu"/>
                <a:ea typeface="Ubuntu"/>
                <a:cs typeface="Ubuntu"/>
                <a:sym typeface="Ubuntu"/>
              </a:rPr>
              <a:t>variation</a:t>
            </a:r>
            <a:endParaRPr i="1" u="sng">
              <a:solidFill>
                <a:srgbClr val="77787B"/>
              </a:solidFill>
              <a:latin typeface="Ubuntu"/>
              <a:ea typeface="Ubuntu"/>
              <a:cs typeface="Ubuntu"/>
              <a:sym typeface="Ubuntu"/>
            </a:endParaRPr>
          </a:p>
        </p:txBody>
      </p:sp>
      <p:sp>
        <p:nvSpPr>
          <p:cNvPr id="846" name="Google Shape;846;p125"/>
          <p:cNvSpPr txBox="1"/>
          <p:nvPr/>
        </p:nvSpPr>
        <p:spPr>
          <a:xfrm rot="-5400000">
            <a:off x="2156003" y="3987550"/>
            <a:ext cx="966600" cy="541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i="1">
                <a:solidFill>
                  <a:srgbClr val="77787B"/>
                </a:solidFill>
                <a:latin typeface="Ubuntu"/>
                <a:ea typeface="Ubuntu"/>
                <a:cs typeface="Ubuntu"/>
                <a:sym typeface="Ubuntu"/>
              </a:rPr>
              <a:t>genomic</a:t>
            </a:r>
            <a:endParaRPr i="1">
              <a:solidFill>
                <a:srgbClr val="77787B"/>
              </a:solidFill>
              <a:latin typeface="Ubuntu"/>
              <a:ea typeface="Ubuntu"/>
              <a:cs typeface="Ubuntu"/>
              <a:sym typeface="Ubuntu"/>
            </a:endParaRPr>
          </a:p>
          <a:p>
            <a:pPr marL="0" lvl="0" indent="0" algn="ctr" rtl="0">
              <a:spcBef>
                <a:spcPts val="0"/>
              </a:spcBef>
              <a:spcAft>
                <a:spcPts val="0"/>
              </a:spcAft>
              <a:buNone/>
            </a:pPr>
            <a:r>
              <a:rPr lang="en" i="1" u="sng">
                <a:solidFill>
                  <a:srgbClr val="77787B"/>
                </a:solidFill>
                <a:latin typeface="Ubuntu"/>
                <a:ea typeface="Ubuntu"/>
                <a:cs typeface="Ubuntu"/>
                <a:sym typeface="Ubuntu"/>
              </a:rPr>
              <a:t>variation</a:t>
            </a:r>
            <a:endParaRPr i="1" u="sng">
              <a:solidFill>
                <a:srgbClr val="77787B"/>
              </a:solidFill>
              <a:latin typeface="Ubuntu"/>
              <a:ea typeface="Ubuntu"/>
              <a:cs typeface="Ubuntu"/>
              <a:sym typeface="Ubuntu"/>
            </a:endParaRPr>
          </a:p>
        </p:txBody>
      </p:sp>
      <p:grpSp>
        <p:nvGrpSpPr>
          <p:cNvPr id="847" name="Google Shape;847;p125"/>
          <p:cNvGrpSpPr/>
          <p:nvPr/>
        </p:nvGrpSpPr>
        <p:grpSpPr>
          <a:xfrm>
            <a:off x="3368791" y="2477723"/>
            <a:ext cx="4928527" cy="1038463"/>
            <a:chOff x="20151750" y="16100349"/>
            <a:chExt cx="27641765" cy="6087121"/>
          </a:xfrm>
        </p:grpSpPr>
        <p:sp>
          <p:nvSpPr>
            <p:cNvPr id="824" name="Google Shape;824;p125"/>
            <p:cNvSpPr txBox="1"/>
            <p:nvPr/>
          </p:nvSpPr>
          <p:spPr>
            <a:xfrm>
              <a:off x="20151750" y="16100349"/>
              <a:ext cx="22413900" cy="1218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None/>
              </a:pPr>
              <a:r>
                <a:rPr lang="en">
                  <a:solidFill>
                    <a:srgbClr val="1B75BC"/>
                  </a:solidFill>
                  <a:latin typeface="Consolas"/>
                  <a:ea typeface="Consolas"/>
                  <a:cs typeface="Consolas"/>
                  <a:sym typeface="Consolas"/>
                </a:rPr>
                <a:t>NM_004415.2:c.8472_8483del</a:t>
              </a:r>
              <a:endParaRPr>
                <a:solidFill>
                  <a:srgbClr val="1B75BC"/>
                </a:solidFill>
                <a:latin typeface="Consolas"/>
                <a:ea typeface="Consolas"/>
                <a:cs typeface="Consolas"/>
                <a:sym typeface="Consolas"/>
              </a:endParaRPr>
            </a:p>
          </p:txBody>
        </p:sp>
        <p:sp>
          <p:nvSpPr>
            <p:cNvPr id="826" name="Google Shape;826;p125"/>
            <p:cNvSpPr txBox="1"/>
            <p:nvPr/>
          </p:nvSpPr>
          <p:spPr>
            <a:xfrm>
              <a:off x="20151750" y="17253322"/>
              <a:ext cx="22413900" cy="1218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None/>
              </a:pPr>
              <a:r>
                <a:rPr lang="en">
                  <a:solidFill>
                    <a:srgbClr val="1B75BC"/>
                  </a:solidFill>
                  <a:latin typeface="Consolas"/>
                  <a:ea typeface="Consolas"/>
                  <a:cs typeface="Consolas"/>
                  <a:sym typeface="Consolas"/>
                </a:rPr>
                <a:t>NM_004415.2:c.8472_8483delGTCCCGCTCCGG</a:t>
              </a:r>
              <a:endParaRPr>
                <a:solidFill>
                  <a:srgbClr val="1B75BC"/>
                </a:solidFill>
                <a:latin typeface="Consolas"/>
                <a:ea typeface="Consolas"/>
                <a:cs typeface="Consolas"/>
                <a:sym typeface="Consolas"/>
              </a:endParaRPr>
            </a:p>
          </p:txBody>
        </p:sp>
        <p:sp>
          <p:nvSpPr>
            <p:cNvPr id="830" name="Google Shape;830;p125"/>
            <p:cNvSpPr txBox="1"/>
            <p:nvPr/>
          </p:nvSpPr>
          <p:spPr>
            <a:xfrm>
              <a:off x="20151750" y="19769395"/>
              <a:ext cx="22413900" cy="1218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None/>
              </a:pPr>
              <a:r>
                <a:rPr lang="en">
                  <a:solidFill>
                    <a:srgbClr val="1B75BC"/>
                  </a:solidFill>
                  <a:latin typeface="Consolas"/>
                  <a:ea typeface="Consolas"/>
                  <a:cs typeface="Consolas"/>
                  <a:sym typeface="Consolas"/>
                </a:rPr>
                <a:t>LRG_423t1:c.8472_8483del</a:t>
              </a:r>
              <a:endParaRPr>
                <a:solidFill>
                  <a:srgbClr val="1B75BC"/>
                </a:solidFill>
                <a:latin typeface="Consolas"/>
                <a:ea typeface="Consolas"/>
                <a:cs typeface="Consolas"/>
                <a:sym typeface="Consolas"/>
              </a:endParaRPr>
            </a:p>
          </p:txBody>
        </p:sp>
        <p:sp>
          <p:nvSpPr>
            <p:cNvPr id="832" name="Google Shape;832;p125"/>
            <p:cNvSpPr txBox="1"/>
            <p:nvPr/>
          </p:nvSpPr>
          <p:spPr>
            <a:xfrm>
              <a:off x="20151750" y="20968570"/>
              <a:ext cx="22413900" cy="1218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None/>
              </a:pPr>
              <a:r>
                <a:rPr lang="en">
                  <a:solidFill>
                    <a:srgbClr val="1B75BC"/>
                  </a:solidFill>
                  <a:latin typeface="Consolas"/>
                  <a:ea typeface="Consolas"/>
                  <a:cs typeface="Consolas"/>
                  <a:sym typeface="Consolas"/>
                </a:rPr>
                <a:t>CCDS4501.1:c.8472_8483del</a:t>
              </a:r>
              <a:endParaRPr>
                <a:solidFill>
                  <a:srgbClr val="1B75BC"/>
                </a:solidFill>
                <a:latin typeface="Consolas"/>
                <a:ea typeface="Consolas"/>
                <a:cs typeface="Consolas"/>
                <a:sym typeface="Consolas"/>
              </a:endParaRPr>
            </a:p>
          </p:txBody>
        </p:sp>
        <p:sp>
          <p:nvSpPr>
            <p:cNvPr id="828" name="Google Shape;828;p125"/>
            <p:cNvSpPr txBox="1"/>
            <p:nvPr/>
          </p:nvSpPr>
          <p:spPr>
            <a:xfrm>
              <a:off x="20151815" y="18494998"/>
              <a:ext cx="27641700" cy="1218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None/>
              </a:pPr>
              <a:r>
                <a:rPr lang="en">
                  <a:solidFill>
                    <a:srgbClr val="1B75BC"/>
                  </a:solidFill>
                  <a:latin typeface="Consolas"/>
                  <a:ea typeface="Consolas"/>
                  <a:cs typeface="Consolas"/>
                  <a:sym typeface="Consolas"/>
                </a:rPr>
                <a:t>ENST00000379802.3:c.8472_8483delGTCCCGCTCCGG</a:t>
              </a:r>
              <a:endParaRPr>
                <a:solidFill>
                  <a:srgbClr val="1B75BC"/>
                </a:solidFill>
                <a:latin typeface="Consolas"/>
                <a:ea typeface="Consolas"/>
                <a:cs typeface="Consolas"/>
                <a:sym typeface="Consolas"/>
              </a:endParaRPr>
            </a:p>
          </p:txBody>
        </p:sp>
      </p:grpSp>
      <p:grpSp>
        <p:nvGrpSpPr>
          <p:cNvPr id="848" name="Google Shape;848;p125"/>
          <p:cNvGrpSpPr/>
          <p:nvPr/>
        </p:nvGrpSpPr>
        <p:grpSpPr>
          <a:xfrm>
            <a:off x="3368791" y="1419515"/>
            <a:ext cx="3996398" cy="825053"/>
            <a:chOff x="20151750" y="9883200"/>
            <a:chExt cx="22413900" cy="4836185"/>
          </a:xfrm>
        </p:grpSpPr>
        <p:sp>
          <p:nvSpPr>
            <p:cNvPr id="816" name="Google Shape;816;p125"/>
            <p:cNvSpPr txBox="1"/>
            <p:nvPr/>
          </p:nvSpPr>
          <p:spPr>
            <a:xfrm>
              <a:off x="20151750" y="9883200"/>
              <a:ext cx="22413900" cy="1218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None/>
              </a:pPr>
              <a:r>
                <a:rPr lang="en">
                  <a:solidFill>
                    <a:srgbClr val="1B75BC"/>
                  </a:solidFill>
                  <a:latin typeface="Consolas"/>
                  <a:ea typeface="Consolas"/>
                  <a:cs typeface="Consolas"/>
                  <a:sym typeface="Consolas"/>
                </a:rPr>
                <a:t>NP_004406.2:p.Ser2843_Arg2846del</a:t>
              </a:r>
              <a:endParaRPr>
                <a:solidFill>
                  <a:srgbClr val="1B75BC"/>
                </a:solidFill>
                <a:latin typeface="Consolas"/>
                <a:ea typeface="Consolas"/>
                <a:cs typeface="Consolas"/>
                <a:sym typeface="Consolas"/>
              </a:endParaRPr>
            </a:p>
          </p:txBody>
        </p:sp>
        <p:sp>
          <p:nvSpPr>
            <p:cNvPr id="818" name="Google Shape;818;p125"/>
            <p:cNvSpPr txBox="1"/>
            <p:nvPr/>
          </p:nvSpPr>
          <p:spPr>
            <a:xfrm>
              <a:off x="20151750" y="11102100"/>
              <a:ext cx="22413900" cy="1218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None/>
              </a:pPr>
              <a:r>
                <a:rPr lang="en">
                  <a:solidFill>
                    <a:srgbClr val="1B75BC"/>
                  </a:solidFill>
                  <a:latin typeface="Consolas"/>
                  <a:ea typeface="Consolas"/>
                  <a:cs typeface="Consolas"/>
                  <a:sym typeface="Consolas"/>
                </a:rPr>
                <a:t>LRG_423p1:p.Ser2843_Arg2846del</a:t>
              </a:r>
              <a:endParaRPr>
                <a:solidFill>
                  <a:srgbClr val="1B75BC"/>
                </a:solidFill>
                <a:latin typeface="Consolas"/>
                <a:ea typeface="Consolas"/>
                <a:cs typeface="Consolas"/>
                <a:sym typeface="Consolas"/>
              </a:endParaRPr>
            </a:p>
          </p:txBody>
        </p:sp>
        <p:sp>
          <p:nvSpPr>
            <p:cNvPr id="820" name="Google Shape;820;p125"/>
            <p:cNvSpPr txBox="1"/>
            <p:nvPr/>
          </p:nvSpPr>
          <p:spPr>
            <a:xfrm>
              <a:off x="20151750" y="12320998"/>
              <a:ext cx="22413900" cy="1218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None/>
              </a:pPr>
              <a:r>
                <a:rPr lang="en">
                  <a:solidFill>
                    <a:srgbClr val="1B75BC"/>
                  </a:solidFill>
                  <a:latin typeface="Consolas"/>
                  <a:ea typeface="Consolas"/>
                  <a:cs typeface="Consolas"/>
                  <a:sym typeface="Consolas"/>
                </a:rPr>
                <a:t>P15924:p.Ser2843_Arg2846del</a:t>
              </a:r>
              <a:endParaRPr>
                <a:solidFill>
                  <a:srgbClr val="1B75BC"/>
                </a:solidFill>
                <a:latin typeface="Consolas"/>
                <a:ea typeface="Consolas"/>
                <a:cs typeface="Consolas"/>
                <a:sym typeface="Consolas"/>
              </a:endParaRPr>
            </a:p>
          </p:txBody>
        </p:sp>
        <p:sp>
          <p:nvSpPr>
            <p:cNvPr id="822" name="Google Shape;822;p125"/>
            <p:cNvSpPr txBox="1"/>
            <p:nvPr/>
          </p:nvSpPr>
          <p:spPr>
            <a:xfrm>
              <a:off x="20151750" y="13500485"/>
              <a:ext cx="22413900" cy="1218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None/>
              </a:pPr>
              <a:r>
                <a:rPr lang="en">
                  <a:solidFill>
                    <a:srgbClr val="1B75BC"/>
                  </a:solidFill>
                  <a:latin typeface="Consolas"/>
                  <a:ea typeface="Consolas"/>
                  <a:cs typeface="Consolas"/>
                  <a:sym typeface="Consolas"/>
                </a:rPr>
                <a:t>ENSP00000369129.3:p.Ser2843_Arg2846del</a:t>
              </a:r>
              <a:endParaRPr>
                <a:solidFill>
                  <a:srgbClr val="1B75BC"/>
                </a:solidFill>
                <a:latin typeface="Consolas"/>
                <a:ea typeface="Consolas"/>
                <a:cs typeface="Consolas"/>
                <a:sym typeface="Consolas"/>
              </a:endParaRPr>
            </a:p>
          </p:txBody>
        </p:sp>
      </p:grpSp>
      <p:grpSp>
        <p:nvGrpSpPr>
          <p:cNvPr id="849" name="Google Shape;849;p125"/>
          <p:cNvGrpSpPr/>
          <p:nvPr/>
        </p:nvGrpSpPr>
        <p:grpSpPr>
          <a:xfrm>
            <a:off x="3369615" y="4319880"/>
            <a:ext cx="4964679" cy="409163"/>
            <a:chOff x="20151750" y="28436677"/>
            <a:chExt cx="22413900" cy="2398375"/>
          </a:xfrm>
        </p:grpSpPr>
        <p:sp>
          <p:nvSpPr>
            <p:cNvPr id="836" name="Google Shape;836;p125"/>
            <p:cNvSpPr txBox="1"/>
            <p:nvPr/>
          </p:nvSpPr>
          <p:spPr>
            <a:xfrm>
              <a:off x="20151750" y="29616152"/>
              <a:ext cx="22413900" cy="1218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None/>
              </a:pPr>
              <a:r>
                <a:rPr lang="en">
                  <a:solidFill>
                    <a:srgbClr val="1B75BC"/>
                  </a:solidFill>
                  <a:latin typeface="Consolas"/>
                  <a:ea typeface="Consolas"/>
                  <a:cs typeface="Consolas"/>
                  <a:sym typeface="Consolas"/>
                </a:rPr>
                <a:t>NC_000006.12:g.7585734_7585745delGTCCCGCTCCGG</a:t>
              </a:r>
              <a:endParaRPr>
                <a:solidFill>
                  <a:srgbClr val="1B75BC"/>
                </a:solidFill>
                <a:latin typeface="Consolas"/>
                <a:ea typeface="Consolas"/>
                <a:cs typeface="Consolas"/>
                <a:sym typeface="Consolas"/>
              </a:endParaRPr>
            </a:p>
          </p:txBody>
        </p:sp>
        <p:sp>
          <p:nvSpPr>
            <p:cNvPr id="834" name="Google Shape;834;p125"/>
            <p:cNvSpPr txBox="1"/>
            <p:nvPr/>
          </p:nvSpPr>
          <p:spPr>
            <a:xfrm>
              <a:off x="20151750" y="28436677"/>
              <a:ext cx="22413900" cy="1218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None/>
              </a:pPr>
              <a:r>
                <a:rPr lang="en">
                  <a:solidFill>
                    <a:srgbClr val="1B75BC"/>
                  </a:solidFill>
                  <a:latin typeface="Consolas"/>
                  <a:ea typeface="Consolas"/>
                  <a:cs typeface="Consolas"/>
                  <a:sym typeface="Consolas"/>
                </a:rPr>
                <a:t>NC_000006.12:g.7585734_7585745del</a:t>
              </a:r>
              <a:endParaRPr>
                <a:solidFill>
                  <a:srgbClr val="1B75BC"/>
                </a:solidFill>
                <a:latin typeface="Consolas"/>
                <a:ea typeface="Consolas"/>
                <a:cs typeface="Consolas"/>
                <a:sym typeface="Consolas"/>
              </a:endParaRPr>
            </a:p>
          </p:txBody>
        </p:sp>
      </p:grpSp>
      <p:cxnSp>
        <p:nvCxnSpPr>
          <p:cNvPr id="850" name="Google Shape;850;p125"/>
          <p:cNvCxnSpPr>
            <a:stCxn id="845" idx="0"/>
            <a:endCxn id="846" idx="0"/>
          </p:cNvCxnSpPr>
          <p:nvPr/>
        </p:nvCxnSpPr>
        <p:spPr>
          <a:xfrm>
            <a:off x="2368703" y="3015116"/>
            <a:ext cx="600" cy="1242900"/>
          </a:xfrm>
          <a:prstGeom prst="curvedConnector3">
            <a:avLst>
              <a:gd name="adj1" fmla="val -39687543"/>
            </a:avLst>
          </a:prstGeom>
          <a:noFill/>
          <a:ln w="28575" cap="flat" cmpd="sng">
            <a:solidFill>
              <a:srgbClr val="0000FF"/>
            </a:solidFill>
            <a:prstDash val="dashDot"/>
            <a:round/>
            <a:headEnd type="stealth" w="med" len="med"/>
            <a:tailEnd type="stealth" w="med" len="med"/>
          </a:ln>
        </p:spPr>
      </p:cxnSp>
      <p:cxnSp>
        <p:nvCxnSpPr>
          <p:cNvPr id="851" name="Google Shape;851;p125"/>
          <p:cNvCxnSpPr>
            <a:stCxn id="845" idx="0"/>
            <a:endCxn id="844" idx="0"/>
          </p:cNvCxnSpPr>
          <p:nvPr/>
        </p:nvCxnSpPr>
        <p:spPr>
          <a:xfrm rot="10800000" flipH="1">
            <a:off x="2368703" y="1837016"/>
            <a:ext cx="600" cy="1178100"/>
          </a:xfrm>
          <a:prstGeom prst="curvedConnector3">
            <a:avLst>
              <a:gd name="adj1" fmla="val -39687543"/>
            </a:avLst>
          </a:prstGeom>
          <a:noFill/>
          <a:ln w="28575" cap="flat" cmpd="sng">
            <a:solidFill>
              <a:srgbClr val="0000FF"/>
            </a:solidFill>
            <a:prstDash val="dashDot"/>
            <a:round/>
            <a:headEnd type="none" w="med" len="med"/>
            <a:tailEnd type="stealth"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Single concept, multiple </a:t>
            </a:r>
            <a:r>
              <a:rPr lang="en" i="1"/>
              <a:t>non-overlapping</a:t>
            </a:r>
            <a:r>
              <a:rPr lang="en"/>
              <a:t> representations</a:t>
            </a:r>
            <a:endParaRPr/>
          </a:p>
        </p:txBody>
      </p:sp>
      <p:sp>
        <p:nvSpPr>
          <p:cNvPr id="857" name="Google Shape;857;p126"/>
          <p:cNvSpPr txBox="1">
            <a:spLocks noGrp="1"/>
          </p:cNvSpPr>
          <p:nvPr>
            <p:ph type="sldNum" idx="12"/>
          </p:nvPr>
        </p:nvSpPr>
        <p:spPr>
          <a:xfrm>
            <a:off x="8569898" y="4783756"/>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pic>
        <p:nvPicPr>
          <p:cNvPr id="858" name="Google Shape;858;p126"/>
          <p:cNvPicPr preferRelativeResize="0"/>
          <p:nvPr/>
        </p:nvPicPr>
        <p:blipFill>
          <a:blip r:embed="rId3">
            <a:alphaModFix/>
          </a:blip>
          <a:stretch>
            <a:fillRect/>
          </a:stretch>
        </p:blipFill>
        <p:spPr>
          <a:xfrm>
            <a:off x="152400" y="1485225"/>
            <a:ext cx="8839200" cy="2456723"/>
          </a:xfrm>
          <a:prstGeom prst="rect">
            <a:avLst/>
          </a:prstGeom>
          <a:noFill/>
          <a:ln>
            <a:noFill/>
          </a:ln>
        </p:spPr>
      </p:pic>
      <p:sp>
        <p:nvSpPr>
          <p:cNvPr id="859" name="Google Shape;859;p126"/>
          <p:cNvSpPr txBox="1"/>
          <p:nvPr/>
        </p:nvSpPr>
        <p:spPr>
          <a:xfrm>
            <a:off x="5709925" y="4014375"/>
            <a:ext cx="3362700" cy="2853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Clr>
                <a:srgbClr val="2F3124"/>
              </a:buClr>
              <a:buSzPts val="1100"/>
              <a:buFont typeface="Arial"/>
              <a:buNone/>
            </a:pPr>
            <a:r>
              <a:rPr lang="en"/>
              <a:t>Wagner AH, et al. </a:t>
            </a:r>
            <a:r>
              <a:rPr lang="en" i="1"/>
              <a:t>Nat Genet</a:t>
            </a:r>
            <a:r>
              <a:rPr lang="en"/>
              <a:t>. 2020</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Single concept, multiple </a:t>
            </a:r>
            <a:r>
              <a:rPr lang="en" i="1"/>
              <a:t>non-overlapping</a:t>
            </a:r>
            <a:r>
              <a:rPr lang="en"/>
              <a:t> representations</a:t>
            </a:r>
            <a:endParaRPr/>
          </a:p>
        </p:txBody>
      </p:sp>
      <p:sp>
        <p:nvSpPr>
          <p:cNvPr id="865" name="Google Shape;865;p127"/>
          <p:cNvSpPr txBox="1">
            <a:spLocks noGrp="1"/>
          </p:cNvSpPr>
          <p:nvPr>
            <p:ph type="sldNum" idx="12"/>
          </p:nvPr>
        </p:nvSpPr>
        <p:spPr>
          <a:xfrm>
            <a:off x="8569898" y="4783756"/>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pic>
        <p:nvPicPr>
          <p:cNvPr id="866" name="Google Shape;866;p127"/>
          <p:cNvPicPr preferRelativeResize="0"/>
          <p:nvPr/>
        </p:nvPicPr>
        <p:blipFill>
          <a:blip r:embed="rId3">
            <a:alphaModFix amt="10000"/>
          </a:blip>
          <a:stretch>
            <a:fillRect/>
          </a:stretch>
        </p:blipFill>
        <p:spPr>
          <a:xfrm>
            <a:off x="152400" y="1485225"/>
            <a:ext cx="8839200" cy="2456723"/>
          </a:xfrm>
          <a:prstGeom prst="rect">
            <a:avLst/>
          </a:prstGeom>
          <a:noFill/>
          <a:ln>
            <a:noFill/>
          </a:ln>
        </p:spPr>
      </p:pic>
      <p:sp>
        <p:nvSpPr>
          <p:cNvPr id="867" name="Google Shape;867;p127"/>
          <p:cNvSpPr txBox="1"/>
          <p:nvPr/>
        </p:nvSpPr>
        <p:spPr>
          <a:xfrm>
            <a:off x="5709925" y="4014375"/>
            <a:ext cx="3362700" cy="2853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Clr>
                <a:srgbClr val="2F3124"/>
              </a:buClr>
              <a:buSzPts val="1100"/>
              <a:buFont typeface="Arial"/>
              <a:buNone/>
            </a:pPr>
            <a:r>
              <a:rPr lang="en"/>
              <a:t>Wagner AH, et al. </a:t>
            </a:r>
            <a:r>
              <a:rPr lang="en" i="1"/>
              <a:t>Nat Genet</a:t>
            </a:r>
            <a:r>
              <a:rPr lang="en"/>
              <a:t>. 2020</a:t>
            </a:r>
            <a:endParaRPr/>
          </a:p>
        </p:txBody>
      </p:sp>
      <p:sp>
        <p:nvSpPr>
          <p:cNvPr id="868" name="Google Shape;868;p127"/>
          <p:cNvSpPr txBox="1"/>
          <p:nvPr/>
        </p:nvSpPr>
        <p:spPr>
          <a:xfrm>
            <a:off x="1456650" y="1942200"/>
            <a:ext cx="6535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This is another instance of the </a:t>
            </a:r>
            <a:r>
              <a:rPr lang="en" sz="1600" b="1">
                <a:solidFill>
                  <a:srgbClr val="FF0000"/>
                </a:solidFill>
              </a:rPr>
              <a:t>Variant Overprecision problem</a:t>
            </a:r>
            <a:r>
              <a:rPr lang="en" sz="1600"/>
              <a:t>, a key challenge for interoperability between standards.</a:t>
            </a:r>
            <a:endParaRPr sz="1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dk2"/>
                </a:solidFill>
                <a:latin typeface="Arial"/>
                <a:ea typeface="Arial"/>
                <a:cs typeface="Arial"/>
                <a:sym typeface="Arial"/>
              </a:rPr>
              <a:t>53</a:t>
            </a:fld>
            <a:endParaRPr sz="1000">
              <a:solidFill>
                <a:schemeClr val="dk2"/>
              </a:solidFill>
              <a:latin typeface="Arial"/>
              <a:ea typeface="Arial"/>
              <a:cs typeface="Arial"/>
              <a:sym typeface="Arial"/>
            </a:endParaRPr>
          </a:p>
        </p:txBody>
      </p:sp>
      <p:sp>
        <p:nvSpPr>
          <p:cNvPr id="875" name="Google Shape;875;p128"/>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40"/>
              <a:t>Fully-Justified Normalization Captures Region of Shuffling Ambiguity</a:t>
            </a:r>
            <a:endParaRPr sz="2140"/>
          </a:p>
        </p:txBody>
      </p:sp>
      <p:sp>
        <p:nvSpPr>
          <p:cNvPr id="876" name="Google Shape;876;p128"/>
          <p:cNvSpPr txBox="1"/>
          <p:nvPr/>
        </p:nvSpPr>
        <p:spPr>
          <a:xfrm>
            <a:off x="3388050" y="4212475"/>
            <a:ext cx="2367900" cy="258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dk2"/>
                </a:solidFill>
              </a:rPr>
              <a:t>Holmes, J.B., Moyer, E., Phan, L., Maglott, D. &amp; Kattman, B. L.</a:t>
            </a:r>
            <a:endParaRPr sz="600">
              <a:solidFill>
                <a:schemeClr val="dk2"/>
              </a:solidFill>
            </a:endParaRPr>
          </a:p>
          <a:p>
            <a:pPr marL="0" lvl="0" indent="0" algn="l" rtl="0">
              <a:spcBef>
                <a:spcPts val="0"/>
              </a:spcBef>
              <a:spcAft>
                <a:spcPts val="0"/>
              </a:spcAft>
              <a:buNone/>
            </a:pPr>
            <a:r>
              <a:rPr lang="en" sz="600">
                <a:solidFill>
                  <a:schemeClr val="dk2"/>
                </a:solidFill>
              </a:rPr>
              <a:t>SPDI: Data Model for Variants and Applications at NCBI.</a:t>
            </a:r>
            <a:endParaRPr sz="600">
              <a:solidFill>
                <a:schemeClr val="dk2"/>
              </a:solidFill>
            </a:endParaRPr>
          </a:p>
          <a:p>
            <a:pPr marL="0" lvl="0" indent="0" algn="l" rtl="0">
              <a:spcBef>
                <a:spcPts val="0"/>
              </a:spcBef>
              <a:spcAft>
                <a:spcPts val="0"/>
              </a:spcAft>
              <a:buNone/>
            </a:pPr>
            <a:r>
              <a:rPr lang="en" sz="600" i="1">
                <a:solidFill>
                  <a:schemeClr val="dk2"/>
                </a:solidFill>
              </a:rPr>
              <a:t>bioRxiv</a:t>
            </a:r>
            <a:r>
              <a:rPr lang="en" sz="600">
                <a:solidFill>
                  <a:schemeClr val="dk2"/>
                </a:solidFill>
              </a:rPr>
              <a:t> 537449 (2019). doi:10.1101/537449</a:t>
            </a:r>
            <a:endParaRPr sz="600">
              <a:solidFill>
                <a:schemeClr val="dk2"/>
              </a:solidFill>
            </a:endParaRPr>
          </a:p>
        </p:txBody>
      </p:sp>
      <p:pic>
        <p:nvPicPr>
          <p:cNvPr id="877" name="Google Shape;877;p128"/>
          <p:cNvPicPr preferRelativeResize="0"/>
          <p:nvPr/>
        </p:nvPicPr>
        <p:blipFill>
          <a:blip r:embed="rId3">
            <a:alphaModFix/>
          </a:blip>
          <a:stretch>
            <a:fillRect/>
          </a:stretch>
        </p:blipFill>
        <p:spPr>
          <a:xfrm>
            <a:off x="376976" y="700575"/>
            <a:ext cx="8166400" cy="3431825"/>
          </a:xfrm>
          <a:prstGeom prst="rect">
            <a:avLst/>
          </a:prstGeom>
          <a:noFill/>
          <a:ln>
            <a:noFill/>
          </a:ln>
        </p:spPr>
      </p:pic>
      <p:sp>
        <p:nvSpPr>
          <p:cNvPr id="878" name="Google Shape;878;p128"/>
          <p:cNvSpPr txBox="1"/>
          <p:nvPr/>
        </p:nvSpPr>
        <p:spPr>
          <a:xfrm>
            <a:off x="5916800" y="4858200"/>
            <a:ext cx="2678100" cy="2853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Clr>
                <a:srgbClr val="2F3124"/>
              </a:buClr>
              <a:buSzPts val="1100"/>
              <a:buFont typeface="Arial"/>
              <a:buNone/>
            </a:pPr>
            <a:r>
              <a:rPr lang="en" sz="1200" b="1">
                <a:solidFill>
                  <a:srgbClr val="666666"/>
                </a:solidFill>
              </a:rPr>
              <a:t>Slide prepared by Reece Hart</a:t>
            </a:r>
            <a:endParaRPr b="1">
              <a:solidFill>
                <a:srgbClr val="666666"/>
              </a:solidFill>
            </a:endParaRPr>
          </a:p>
        </p:txBody>
      </p:sp>
      <p:pic>
        <p:nvPicPr>
          <p:cNvPr id="879" name="Google Shape;879;p128"/>
          <p:cNvPicPr preferRelativeResize="0"/>
          <p:nvPr/>
        </p:nvPicPr>
        <p:blipFill rotWithShape="1">
          <a:blip r:embed="rId4">
            <a:alphaModFix/>
          </a:blip>
          <a:srcRect l="12513" r="11878"/>
          <a:stretch/>
        </p:blipFill>
        <p:spPr>
          <a:xfrm>
            <a:off x="8635630" y="4471075"/>
            <a:ext cx="508370" cy="672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6"/>
                                        </p:tgtEl>
                                        <p:attrNameLst>
                                          <p:attrName>style.visibility</p:attrName>
                                        </p:attrNameLst>
                                      </p:cBhvr>
                                      <p:to>
                                        <p:strVal val="visible"/>
                                      </p:to>
                                    </p:set>
                                    <p:animEffect transition="in" filter="fade">
                                      <p:cBhvr>
                                        <p:cTn id="7" dur="1000"/>
                                        <p:tgtEl>
                                          <p:spTgt spid="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29"/>
          <p:cNvSpPr txBox="1">
            <a:spLocks noGrp="1"/>
          </p:cNvSpPr>
          <p:nvPr>
            <p:ph type="ftr" idx="11"/>
          </p:nvPr>
        </p:nvSpPr>
        <p:spPr>
          <a:xfrm>
            <a:off x="0" y="4495800"/>
            <a:ext cx="7677300" cy="647700"/>
          </a:xfrm>
          <a:prstGeom prst="rect">
            <a:avLst/>
          </a:prstGeom>
          <a:noFill/>
          <a:ln>
            <a:noFill/>
          </a:ln>
        </p:spPr>
        <p:txBody>
          <a:bodyPr spcFirstLastPara="1" wrap="square" lIns="180000" tIns="0" rIns="180000" bIns="0" anchor="ctr" anchorCtr="0">
            <a:noAutofit/>
          </a:bodyPr>
          <a:lstStyle/>
          <a:p>
            <a:pPr marL="0" marR="0" lvl="0" indent="0" algn="l" rtl="0">
              <a:lnSpc>
                <a:spcPct val="100000"/>
              </a:lnSpc>
              <a:spcBef>
                <a:spcPts val="0"/>
              </a:spcBef>
              <a:spcAft>
                <a:spcPts val="0"/>
              </a:spcAft>
              <a:buClr>
                <a:srgbClr val="333333"/>
              </a:buClr>
              <a:buSzPts val="1000"/>
              <a:buFont typeface="Arial"/>
              <a:buNone/>
            </a:pPr>
            <a:r>
              <a:rPr lang="en" sz="1000" b="0" i="1" u="none" strike="noStrike" cap="none">
                <a:solidFill>
                  <a:srgbClr val="333333"/>
                </a:solidFill>
                <a:latin typeface="Arial"/>
                <a:ea typeface="Arial"/>
                <a:cs typeface="Arial"/>
                <a:sym typeface="Arial"/>
              </a:rPr>
              <a:t>Bioinformatics</a:t>
            </a:r>
            <a:r>
              <a:rPr lang="en" sz="1000" b="0" i="0" u="none" strike="noStrike" cap="none">
                <a:solidFill>
                  <a:srgbClr val="333333"/>
                </a:solidFill>
                <a:latin typeface="Arial"/>
                <a:ea typeface="Arial"/>
                <a:cs typeface="Arial"/>
                <a:sym typeface="Arial"/>
              </a:rPr>
              <a:t>, Volume 36, Issue 6, 15 March 2020, Pages 1902–1907, </a:t>
            </a:r>
            <a:r>
              <a:rPr lang="en" sz="1000" b="0" i="0" u="sng" strike="noStrike" cap="none">
                <a:solidFill>
                  <a:srgbClr val="333333"/>
                </a:solidFill>
                <a:latin typeface="Arial"/>
                <a:ea typeface="Arial"/>
                <a:cs typeface="Arial"/>
                <a:sym typeface="Arial"/>
                <a:hlinkClick r:id="rId3">
                  <a:extLst>
                    <a:ext uri="{A12FA001-AC4F-418D-AE19-62706E023703}">
                      <ahyp:hlinkClr xmlns:ahyp="http://schemas.microsoft.com/office/drawing/2018/hyperlinkcolor" val="tx"/>
                    </a:ext>
                  </a:extLst>
                </a:hlinkClick>
              </a:rPr>
              <a:t>https://doi.org/10.1093/bioinformatics/btz856</a:t>
            </a:r>
            <a:endParaRPr sz="1000" b="0" i="0" u="none" strike="noStrike" cap="none">
              <a:solidFill>
                <a:srgbClr val="333333"/>
              </a:solidFill>
              <a:latin typeface="Arial"/>
              <a:ea typeface="Arial"/>
              <a:cs typeface="Arial"/>
              <a:sym typeface="Arial"/>
            </a:endParaRPr>
          </a:p>
          <a:p>
            <a:pPr marL="0" marR="0" lvl="0" indent="0" algn="l" rtl="0">
              <a:lnSpc>
                <a:spcPct val="100000"/>
              </a:lnSpc>
              <a:spcBef>
                <a:spcPts val="600"/>
              </a:spcBef>
              <a:spcAft>
                <a:spcPts val="0"/>
              </a:spcAft>
              <a:buClr>
                <a:srgbClr val="2A2A2A"/>
              </a:buClr>
              <a:buSzPts val="800"/>
              <a:buFont typeface="Arial"/>
              <a:buNone/>
            </a:pPr>
            <a:r>
              <a:rPr lang="en" sz="800" b="0" i="0" u="none" strike="noStrike" cap="none">
                <a:solidFill>
                  <a:srgbClr val="2A2A2A"/>
                </a:solidFill>
                <a:latin typeface="Arial"/>
                <a:ea typeface="Arial"/>
                <a:cs typeface="Arial"/>
                <a:sym typeface="Arial"/>
              </a:rPr>
              <a:t>The content of this slide may be subject to copyright: please see the slide notes for details.</a:t>
            </a:r>
            <a:endParaRPr sz="800" b="0" i="0" u="none" strike="noStrike" cap="none">
              <a:solidFill>
                <a:srgbClr val="333333"/>
              </a:solidFill>
              <a:latin typeface="Arial"/>
              <a:ea typeface="Arial"/>
              <a:cs typeface="Arial"/>
              <a:sym typeface="Arial"/>
            </a:endParaRPr>
          </a:p>
        </p:txBody>
      </p:sp>
      <p:sp>
        <p:nvSpPr>
          <p:cNvPr id="886" name="Google Shape;886;p129"/>
          <p:cNvSpPr txBox="1">
            <a:spLocks noGrp="1"/>
          </p:cNvSpPr>
          <p:nvPr>
            <p:ph type="title"/>
          </p:nvPr>
        </p:nvSpPr>
        <p:spPr>
          <a:xfrm>
            <a:off x="457200" y="794050"/>
            <a:ext cx="8537400" cy="183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 sz="1300" b="1" i="0" u="none" strike="noStrike" cap="none">
                <a:solidFill>
                  <a:schemeClr val="dk1"/>
                </a:solidFill>
                <a:latin typeface="Arial"/>
                <a:ea typeface="Arial"/>
                <a:cs typeface="Arial"/>
                <a:sym typeface="Arial"/>
              </a:rPr>
              <a:t>Fig. 1. </a:t>
            </a:r>
            <a:r>
              <a:rPr lang="en" sz="1300" b="0" i="0" u="none" strike="noStrike" cap="none">
                <a:solidFill>
                  <a:schemeClr val="dk1"/>
                </a:solidFill>
                <a:latin typeface="Arial"/>
                <a:ea typeface="Arial"/>
                <a:cs typeface="Arial"/>
                <a:sym typeface="Arial"/>
              </a:rPr>
              <a:t>For rs756655831, a representation of the alignments between various sequences, and the resulting SPDIs.</a:t>
            </a:r>
            <a:endParaRPr sz="1300" b="0" i="0" u="none" strike="noStrike" cap="none">
              <a:solidFill>
                <a:schemeClr val="dk1"/>
              </a:solidFill>
              <a:latin typeface="Arial"/>
              <a:ea typeface="Arial"/>
              <a:cs typeface="Arial"/>
              <a:sym typeface="Arial"/>
            </a:endParaRPr>
          </a:p>
        </p:txBody>
      </p:sp>
      <p:pic>
        <p:nvPicPr>
          <p:cNvPr id="887" name="Google Shape;887;p129" descr="Oxford University Press"/>
          <p:cNvPicPr preferRelativeResize="0"/>
          <p:nvPr/>
        </p:nvPicPr>
        <p:blipFill rotWithShape="1">
          <a:blip r:embed="rId4">
            <a:alphaModFix/>
          </a:blip>
          <a:srcRect/>
          <a:stretch/>
        </p:blipFill>
        <p:spPr>
          <a:xfrm>
            <a:off x="7904162" y="4720829"/>
            <a:ext cx="794150" cy="183356"/>
          </a:xfrm>
          <a:prstGeom prst="rect">
            <a:avLst/>
          </a:prstGeom>
          <a:noFill/>
          <a:ln>
            <a:noFill/>
          </a:ln>
        </p:spPr>
      </p:pic>
      <p:pic>
        <p:nvPicPr>
          <p:cNvPr id="888" name="Google Shape;888;p129"/>
          <p:cNvPicPr preferRelativeResize="0"/>
          <p:nvPr/>
        </p:nvPicPr>
        <p:blipFill rotWithShape="1">
          <a:blip r:embed="rId5">
            <a:alphaModFix/>
          </a:blip>
          <a:srcRect/>
          <a:stretch/>
        </p:blipFill>
        <p:spPr>
          <a:xfrm>
            <a:off x="457200" y="1028700"/>
            <a:ext cx="5967064" cy="3226180"/>
          </a:xfrm>
          <a:prstGeom prst="rect">
            <a:avLst/>
          </a:prstGeom>
          <a:noFill/>
          <a:ln>
            <a:noFill/>
          </a:ln>
        </p:spPr>
      </p:pic>
      <p:sp>
        <p:nvSpPr>
          <p:cNvPr id="889" name="Google Shape;889;p129"/>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The NCBI Sequence Position Deletion Insertion (SPDI) format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SPDI Canonical Allele</a:t>
            </a:r>
            <a:endParaRPr/>
          </a:p>
        </p:txBody>
      </p:sp>
      <p:sp>
        <p:nvSpPr>
          <p:cNvPr id="895" name="Google Shape;895;p130"/>
          <p:cNvSpPr txBox="1"/>
          <p:nvPr/>
        </p:nvSpPr>
        <p:spPr>
          <a:xfrm>
            <a:off x="4101900" y="3601600"/>
            <a:ext cx="48897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Holmes JB, et al. </a:t>
            </a:r>
            <a:r>
              <a:rPr lang="en" i="1"/>
              <a:t>Bioinformatics</a:t>
            </a:r>
            <a:r>
              <a:rPr lang="en"/>
              <a:t> 2019</a:t>
            </a:r>
            <a:endParaRPr/>
          </a:p>
        </p:txBody>
      </p:sp>
      <p:pic>
        <p:nvPicPr>
          <p:cNvPr id="896" name="Google Shape;896;p130"/>
          <p:cNvPicPr preferRelativeResize="0"/>
          <p:nvPr/>
        </p:nvPicPr>
        <p:blipFill>
          <a:blip r:embed="rId3">
            <a:alphaModFix/>
          </a:blip>
          <a:stretch>
            <a:fillRect/>
          </a:stretch>
        </p:blipFill>
        <p:spPr>
          <a:xfrm>
            <a:off x="152400" y="1522750"/>
            <a:ext cx="8839199" cy="1761243"/>
          </a:xfrm>
          <a:prstGeom prst="rect">
            <a:avLst/>
          </a:prstGeom>
          <a:noFill/>
          <a:ln>
            <a:noFill/>
          </a:ln>
        </p:spPr>
      </p:pic>
      <p:sp>
        <p:nvSpPr>
          <p:cNvPr id="897" name="Google Shape;897;p130"/>
          <p:cNvSpPr/>
          <p:nvPr/>
        </p:nvSpPr>
        <p:spPr>
          <a:xfrm>
            <a:off x="7757550" y="3011300"/>
            <a:ext cx="1123800" cy="27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31"/>
          <p:cNvSpPr txBox="1">
            <a:spLocks noGrp="1"/>
          </p:cNvSpPr>
          <p:nvPr>
            <p:ph type="sldNum" idx="12"/>
          </p:nvPr>
        </p:nvSpPr>
        <p:spPr>
          <a:xfrm>
            <a:off x="8569898" y="4783756"/>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
        <p:nvSpPr>
          <p:cNvPr id="903" name="Google Shape;903;p1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HGVS and the SPDI Canonical Allele in ClinVar</a:t>
            </a:r>
            <a:endParaRPr/>
          </a:p>
        </p:txBody>
      </p:sp>
      <p:pic>
        <p:nvPicPr>
          <p:cNvPr id="904" name="Google Shape;904;p131"/>
          <p:cNvPicPr preferRelativeResize="0"/>
          <p:nvPr/>
        </p:nvPicPr>
        <p:blipFill rotWithShape="1">
          <a:blip r:embed="rId3">
            <a:alphaModFix/>
          </a:blip>
          <a:srcRect l="1506" t="4068" r="13379" b="3046"/>
          <a:stretch/>
        </p:blipFill>
        <p:spPr>
          <a:xfrm>
            <a:off x="1052625" y="1017725"/>
            <a:ext cx="6602976" cy="3642225"/>
          </a:xfrm>
          <a:prstGeom prst="rect">
            <a:avLst/>
          </a:prstGeom>
          <a:noFill/>
          <a:ln>
            <a:noFill/>
          </a:ln>
        </p:spPr>
      </p:pic>
      <p:sp>
        <p:nvSpPr>
          <p:cNvPr id="905" name="Google Shape;905;p131"/>
          <p:cNvSpPr/>
          <p:nvPr/>
        </p:nvSpPr>
        <p:spPr>
          <a:xfrm>
            <a:off x="4311775" y="3515050"/>
            <a:ext cx="931200" cy="297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9900"/>
              </a:high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32"/>
          <p:cNvSpPr txBox="1">
            <a:spLocks noGrp="1"/>
          </p:cNvSpPr>
          <p:nvPr>
            <p:ph type="title"/>
          </p:nvPr>
        </p:nvSpPr>
        <p:spPr>
          <a:xfrm>
            <a:off x="311700" y="178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Coordinate Systems: Residue Coordinates</a:t>
            </a:r>
            <a:endParaRPr/>
          </a:p>
        </p:txBody>
      </p:sp>
      <p:pic>
        <p:nvPicPr>
          <p:cNvPr id="911" name="Google Shape;911;p132"/>
          <p:cNvPicPr preferRelativeResize="0"/>
          <p:nvPr/>
        </p:nvPicPr>
        <p:blipFill rotWithShape="1">
          <a:blip r:embed="rId3">
            <a:alphaModFix/>
          </a:blip>
          <a:srcRect t="4320" b="83243"/>
          <a:stretch/>
        </p:blipFill>
        <p:spPr>
          <a:xfrm>
            <a:off x="121375" y="1249800"/>
            <a:ext cx="8901276" cy="1432125"/>
          </a:xfrm>
          <a:prstGeom prst="rect">
            <a:avLst/>
          </a:prstGeom>
          <a:noFill/>
          <a:ln>
            <a:noFill/>
          </a:ln>
        </p:spPr>
      </p:pic>
      <p:sp>
        <p:nvSpPr>
          <p:cNvPr id="912" name="Google Shape;912;p132"/>
          <p:cNvSpPr/>
          <p:nvPr/>
        </p:nvSpPr>
        <p:spPr>
          <a:xfrm>
            <a:off x="381000" y="2096900"/>
            <a:ext cx="8401500" cy="70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3" name="Google Shape;913;p132"/>
          <p:cNvPicPr preferRelativeResize="0"/>
          <p:nvPr/>
        </p:nvPicPr>
        <p:blipFill rotWithShape="1">
          <a:blip r:embed="rId3">
            <a:alphaModFix/>
          </a:blip>
          <a:srcRect t="16755" b="75755"/>
          <a:stretch/>
        </p:blipFill>
        <p:spPr>
          <a:xfrm>
            <a:off x="121375" y="2681925"/>
            <a:ext cx="8901276" cy="862351"/>
          </a:xfrm>
          <a:prstGeom prst="rect">
            <a:avLst/>
          </a:prstGeom>
          <a:noFill/>
          <a:ln>
            <a:noFill/>
          </a:ln>
        </p:spPr>
      </p:pic>
      <p:pic>
        <p:nvPicPr>
          <p:cNvPr id="914" name="Google Shape;914;p132"/>
          <p:cNvPicPr preferRelativeResize="0"/>
          <p:nvPr/>
        </p:nvPicPr>
        <p:blipFill rotWithShape="1">
          <a:blip r:embed="rId3">
            <a:alphaModFix/>
          </a:blip>
          <a:srcRect t="14982" b="83243"/>
          <a:stretch/>
        </p:blipFill>
        <p:spPr>
          <a:xfrm>
            <a:off x="121375" y="2477651"/>
            <a:ext cx="8901276" cy="204273"/>
          </a:xfrm>
          <a:prstGeom prst="rect">
            <a:avLst/>
          </a:prstGeom>
          <a:noFill/>
          <a:ln>
            <a:noFill/>
          </a:ln>
        </p:spPr>
      </p:pic>
      <p:pic>
        <p:nvPicPr>
          <p:cNvPr id="915" name="Google Shape;915;p132"/>
          <p:cNvPicPr preferRelativeResize="0"/>
          <p:nvPr/>
        </p:nvPicPr>
        <p:blipFill rotWithShape="1">
          <a:blip r:embed="rId3">
            <a:alphaModFix/>
          </a:blip>
          <a:srcRect t="28392" b="69257"/>
          <a:stretch/>
        </p:blipFill>
        <p:spPr>
          <a:xfrm>
            <a:off x="121375" y="4022025"/>
            <a:ext cx="8901276" cy="270551"/>
          </a:xfrm>
          <a:prstGeom prst="rect">
            <a:avLst/>
          </a:prstGeom>
          <a:noFill/>
          <a:ln>
            <a:noFill/>
          </a:ln>
        </p:spPr>
      </p:pic>
      <p:sp>
        <p:nvSpPr>
          <p:cNvPr id="916" name="Google Shape;916;p132"/>
          <p:cNvSpPr/>
          <p:nvPr/>
        </p:nvSpPr>
        <p:spPr>
          <a:xfrm>
            <a:off x="6366350" y="2455425"/>
            <a:ext cx="2388900" cy="2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7" name="Google Shape;917;p132"/>
          <p:cNvCxnSpPr/>
          <p:nvPr/>
        </p:nvCxnSpPr>
        <p:spPr>
          <a:xfrm>
            <a:off x="9288425" y="2644325"/>
            <a:ext cx="1066500" cy="1066500"/>
          </a:xfrm>
          <a:prstGeom prst="straightConnector1">
            <a:avLst/>
          </a:prstGeom>
          <a:noFill/>
          <a:ln w="9525" cap="flat" cmpd="sng">
            <a:solidFill>
              <a:schemeClr val="dk2"/>
            </a:solidFill>
            <a:prstDash val="solid"/>
            <a:round/>
            <a:headEnd type="none" w="med" len="med"/>
            <a:tailEnd type="none" w="med" len="med"/>
          </a:ln>
        </p:spPr>
      </p:cxnSp>
      <p:sp>
        <p:nvSpPr>
          <p:cNvPr id="918" name="Google Shape;918;p132"/>
          <p:cNvSpPr/>
          <p:nvPr/>
        </p:nvSpPr>
        <p:spPr>
          <a:xfrm>
            <a:off x="6393600" y="4022025"/>
            <a:ext cx="2494800" cy="2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2"/>
          <p:cNvSpPr txBox="1"/>
          <p:nvPr/>
        </p:nvSpPr>
        <p:spPr>
          <a:xfrm>
            <a:off x="503200" y="800350"/>
            <a:ext cx="492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What is the meaning of coordinates </a:t>
            </a:r>
            <a:r>
              <a:rPr lang="en" b="1">
                <a:latin typeface="Courier New"/>
                <a:ea typeface="Courier New"/>
                <a:cs typeface="Courier New"/>
                <a:sym typeface="Courier New"/>
              </a:rPr>
              <a:t>Sequence:6-7</a:t>
            </a:r>
            <a:r>
              <a:rPr lang="en"/>
              <a:t>?</a:t>
            </a:r>
            <a:endParaRPr/>
          </a:p>
        </p:txBody>
      </p:sp>
      <p:sp>
        <p:nvSpPr>
          <p:cNvPr id="920" name="Google Shape;920;p132"/>
          <p:cNvSpPr txBox="1"/>
          <p:nvPr/>
        </p:nvSpPr>
        <p:spPr>
          <a:xfrm>
            <a:off x="5556450" y="4700175"/>
            <a:ext cx="2965500" cy="2853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Clr>
                <a:srgbClr val="2F3124"/>
              </a:buClr>
              <a:buSzPts val="1100"/>
              <a:buFont typeface="Arial"/>
              <a:buNone/>
            </a:pPr>
            <a:r>
              <a:rPr lang="en" sz="1200">
                <a:solidFill>
                  <a:srgbClr val="666666"/>
                </a:solidFill>
              </a:rPr>
              <a:t>Wagner AH, et al. </a:t>
            </a:r>
            <a:r>
              <a:rPr lang="en" sz="1200" i="1">
                <a:solidFill>
                  <a:srgbClr val="666666"/>
                </a:solidFill>
              </a:rPr>
              <a:t>Cell Genomics</a:t>
            </a:r>
            <a:r>
              <a:rPr lang="en" sz="1200">
                <a:solidFill>
                  <a:srgbClr val="666666"/>
                </a:solidFill>
              </a:rPr>
              <a:t>. 2021</a:t>
            </a:r>
            <a:endParaRPr>
              <a:solidFill>
                <a:srgbClr val="666666"/>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pic>
        <p:nvPicPr>
          <p:cNvPr id="925" name="Google Shape;925;p133"/>
          <p:cNvPicPr preferRelativeResize="0"/>
          <p:nvPr/>
        </p:nvPicPr>
        <p:blipFill rotWithShape="1">
          <a:blip r:embed="rId3">
            <a:alphaModFix/>
          </a:blip>
          <a:srcRect t="4320" b="69257"/>
          <a:stretch/>
        </p:blipFill>
        <p:spPr>
          <a:xfrm>
            <a:off x="121363" y="1249800"/>
            <a:ext cx="8901276" cy="3042775"/>
          </a:xfrm>
          <a:prstGeom prst="rect">
            <a:avLst/>
          </a:prstGeom>
          <a:noFill/>
          <a:ln>
            <a:noFill/>
          </a:ln>
        </p:spPr>
      </p:pic>
      <p:sp>
        <p:nvSpPr>
          <p:cNvPr id="926" name="Google Shape;926;p133"/>
          <p:cNvSpPr txBox="1">
            <a:spLocks noGrp="1"/>
          </p:cNvSpPr>
          <p:nvPr>
            <p:ph type="title"/>
          </p:nvPr>
        </p:nvSpPr>
        <p:spPr>
          <a:xfrm>
            <a:off x="311700" y="178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Coordinate Systems: Inter-residue Coordinates</a:t>
            </a:r>
            <a:endParaRPr/>
          </a:p>
        </p:txBody>
      </p:sp>
      <p:sp>
        <p:nvSpPr>
          <p:cNvPr id="927" name="Google Shape;927;p133"/>
          <p:cNvSpPr txBox="1"/>
          <p:nvPr/>
        </p:nvSpPr>
        <p:spPr>
          <a:xfrm>
            <a:off x="503200" y="700350"/>
            <a:ext cx="77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How can coordinate concepts be described unambiguously? (SPDI, VRS)</a:t>
            </a:r>
            <a:endParaRPr/>
          </a:p>
        </p:txBody>
      </p:sp>
      <p:sp>
        <p:nvSpPr>
          <p:cNvPr id="928" name="Google Shape;928;p133"/>
          <p:cNvSpPr/>
          <p:nvPr/>
        </p:nvSpPr>
        <p:spPr>
          <a:xfrm>
            <a:off x="4755325" y="2222100"/>
            <a:ext cx="211200" cy="25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3"/>
          <p:cNvSpPr/>
          <p:nvPr/>
        </p:nvSpPr>
        <p:spPr>
          <a:xfrm>
            <a:off x="5299750" y="2222100"/>
            <a:ext cx="211200" cy="25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3"/>
          <p:cNvSpPr/>
          <p:nvPr/>
        </p:nvSpPr>
        <p:spPr>
          <a:xfrm>
            <a:off x="4755325" y="3799800"/>
            <a:ext cx="211200" cy="20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33"/>
          <p:cNvSpPr/>
          <p:nvPr/>
        </p:nvSpPr>
        <p:spPr>
          <a:xfrm>
            <a:off x="5299750" y="3799800"/>
            <a:ext cx="211200" cy="20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3"/>
          <p:cNvSpPr txBox="1"/>
          <p:nvPr/>
        </p:nvSpPr>
        <p:spPr>
          <a:xfrm>
            <a:off x="3766500" y="966600"/>
            <a:ext cx="159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FF"/>
                </a:solidFill>
                <a:latin typeface="Courier New"/>
                <a:ea typeface="Courier New"/>
                <a:cs typeface="Courier New"/>
                <a:sym typeface="Courier New"/>
              </a:rPr>
              <a:t>Sequence:6-6</a:t>
            </a:r>
            <a:endParaRPr b="1">
              <a:solidFill>
                <a:srgbClr val="0000FF"/>
              </a:solidFill>
              <a:latin typeface="Courier New"/>
              <a:ea typeface="Courier New"/>
              <a:cs typeface="Courier New"/>
              <a:sym typeface="Courier New"/>
            </a:endParaRPr>
          </a:p>
        </p:txBody>
      </p:sp>
      <p:sp>
        <p:nvSpPr>
          <p:cNvPr id="933" name="Google Shape;933;p133"/>
          <p:cNvSpPr txBox="1"/>
          <p:nvPr/>
        </p:nvSpPr>
        <p:spPr>
          <a:xfrm>
            <a:off x="3766500" y="4166450"/>
            <a:ext cx="159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FF"/>
                </a:solidFill>
                <a:latin typeface="Courier New"/>
                <a:ea typeface="Courier New"/>
                <a:cs typeface="Courier New"/>
                <a:sym typeface="Courier New"/>
              </a:rPr>
              <a:t>Sequence:5-7</a:t>
            </a:r>
            <a:endParaRPr b="1">
              <a:solidFill>
                <a:srgbClr val="0000FF"/>
              </a:solidFill>
              <a:latin typeface="Courier New"/>
              <a:ea typeface="Courier New"/>
              <a:cs typeface="Courier New"/>
              <a:sym typeface="Courier New"/>
            </a:endParaRPr>
          </a:p>
        </p:txBody>
      </p:sp>
      <p:sp>
        <p:nvSpPr>
          <p:cNvPr id="934" name="Google Shape;934;p133"/>
          <p:cNvSpPr txBox="1"/>
          <p:nvPr/>
        </p:nvSpPr>
        <p:spPr>
          <a:xfrm>
            <a:off x="5556450" y="4700175"/>
            <a:ext cx="2965500" cy="2853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Clr>
                <a:srgbClr val="2F3124"/>
              </a:buClr>
              <a:buSzPts val="1100"/>
              <a:buFont typeface="Arial"/>
              <a:buNone/>
            </a:pPr>
            <a:r>
              <a:rPr lang="en" sz="1200">
                <a:solidFill>
                  <a:srgbClr val="666666"/>
                </a:solidFill>
              </a:rPr>
              <a:t>Wagner AH, et al. </a:t>
            </a:r>
            <a:r>
              <a:rPr lang="en" sz="1200" i="1">
                <a:solidFill>
                  <a:srgbClr val="666666"/>
                </a:solidFill>
              </a:rPr>
              <a:t>Cell Genomics</a:t>
            </a:r>
            <a:r>
              <a:rPr lang="en" sz="1200">
                <a:solidFill>
                  <a:srgbClr val="666666"/>
                </a:solidFill>
              </a:rPr>
              <a:t>. 2021</a:t>
            </a:r>
            <a:endParaRPr>
              <a:solidFill>
                <a:srgbClr val="666666"/>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34"/>
          <p:cNvSpPr txBox="1">
            <a:spLocks noGrp="1"/>
          </p:cNvSpPr>
          <p:nvPr>
            <p:ph type="title" idx="4294967295"/>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ClinGen Allele Registry</a:t>
            </a:r>
            <a:endParaRPr/>
          </a:p>
        </p:txBody>
      </p:sp>
      <p:sp>
        <p:nvSpPr>
          <p:cNvPr id="940" name="Google Shape;940;p134"/>
          <p:cNvSpPr txBox="1">
            <a:spLocks noGrp="1"/>
          </p:cNvSpPr>
          <p:nvPr>
            <p:ph type="sldNum" idx="12"/>
          </p:nvPr>
        </p:nvSpPr>
        <p:spPr>
          <a:xfrm>
            <a:off x="361950" y="4903685"/>
            <a:ext cx="685800" cy="205500"/>
          </a:xfrm>
          <a:prstGeom prst="rect">
            <a:avLst/>
          </a:prstGeom>
        </p:spPr>
        <p:txBody>
          <a:bodyPr spcFirstLastPara="1" wrap="square" lIns="91425" tIns="45700" rIns="91425" bIns="45700" anchor="ctr" anchorCtr="0">
            <a:normAutofit lnSpcReduction="20000"/>
          </a:bodyPr>
          <a:lstStyle/>
          <a:p>
            <a:pPr marL="0" lvl="0" indent="0" algn="l" rtl="0">
              <a:spcBef>
                <a:spcPts val="0"/>
              </a:spcBef>
              <a:spcAft>
                <a:spcPts val="0"/>
              </a:spcAft>
              <a:buClr>
                <a:srgbClr val="000000"/>
              </a:buClr>
              <a:buFont typeface="Arial"/>
              <a:buNone/>
            </a:pPr>
            <a:fld id="{00000000-1234-1234-1234-123412341234}" type="slidenum">
              <a:rPr lang="en" sz="900">
                <a:solidFill>
                  <a:schemeClr val="lt1"/>
                </a:solidFill>
                <a:latin typeface="Calibri"/>
                <a:ea typeface="Calibri"/>
                <a:cs typeface="Calibri"/>
                <a:sym typeface="Calibri"/>
              </a:rPr>
              <a:t>59</a:t>
            </a:fld>
            <a:endParaRPr sz="900">
              <a:solidFill>
                <a:schemeClr val="lt1"/>
              </a:solidFill>
              <a:latin typeface="Calibri"/>
              <a:ea typeface="Calibri"/>
              <a:cs typeface="Calibri"/>
              <a:sym typeface="Calibri"/>
            </a:endParaRPr>
          </a:p>
        </p:txBody>
      </p:sp>
      <p:pic>
        <p:nvPicPr>
          <p:cNvPr id="941" name="Google Shape;941;p134"/>
          <p:cNvPicPr preferRelativeResize="0"/>
          <p:nvPr/>
        </p:nvPicPr>
        <p:blipFill rotWithShape="1">
          <a:blip r:embed="rId3">
            <a:alphaModFix/>
          </a:blip>
          <a:srcRect l="11061" t="8820" r="11147" b="8356"/>
          <a:stretch/>
        </p:blipFill>
        <p:spPr>
          <a:xfrm>
            <a:off x="0" y="901113"/>
            <a:ext cx="4760025" cy="3452924"/>
          </a:xfrm>
          <a:prstGeom prst="rect">
            <a:avLst/>
          </a:prstGeom>
          <a:noFill/>
          <a:ln>
            <a:noFill/>
          </a:ln>
        </p:spPr>
      </p:pic>
      <p:sp>
        <p:nvSpPr>
          <p:cNvPr id="942" name="Google Shape;942;p134"/>
          <p:cNvSpPr/>
          <p:nvPr/>
        </p:nvSpPr>
        <p:spPr>
          <a:xfrm>
            <a:off x="0" y="4825925"/>
            <a:ext cx="873600" cy="317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3" name="Google Shape;943;p134"/>
          <p:cNvPicPr preferRelativeResize="0"/>
          <p:nvPr/>
        </p:nvPicPr>
        <p:blipFill>
          <a:blip r:embed="rId4">
            <a:alphaModFix/>
          </a:blip>
          <a:stretch>
            <a:fillRect/>
          </a:stretch>
        </p:blipFill>
        <p:spPr>
          <a:xfrm>
            <a:off x="4842625" y="331600"/>
            <a:ext cx="4228900" cy="4297650"/>
          </a:xfrm>
          <a:prstGeom prst="rect">
            <a:avLst/>
          </a:prstGeom>
          <a:noFill/>
          <a:ln>
            <a:noFill/>
          </a:ln>
        </p:spPr>
      </p:pic>
      <p:sp>
        <p:nvSpPr>
          <p:cNvPr id="944" name="Google Shape;944;p134"/>
          <p:cNvSpPr txBox="1"/>
          <p:nvPr/>
        </p:nvSpPr>
        <p:spPr>
          <a:xfrm>
            <a:off x="198625" y="4366100"/>
            <a:ext cx="422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Figures from Pawliczek P, et al. </a:t>
            </a:r>
            <a:r>
              <a:rPr lang="en" i="1"/>
              <a:t>Hum. Mut. </a:t>
            </a:r>
            <a:r>
              <a:rPr lang="en"/>
              <a:t>2018</a:t>
            </a:r>
            <a:endParaRPr/>
          </a:p>
        </p:txBody>
      </p:sp>
      <p:pic>
        <p:nvPicPr>
          <p:cNvPr id="945" name="Google Shape;945;p134"/>
          <p:cNvPicPr preferRelativeResize="0"/>
          <p:nvPr/>
        </p:nvPicPr>
        <p:blipFill>
          <a:blip r:embed="rId5">
            <a:alphaModFix/>
          </a:blip>
          <a:stretch>
            <a:fillRect/>
          </a:stretch>
        </p:blipFill>
        <p:spPr>
          <a:xfrm>
            <a:off x="311700" y="4766309"/>
            <a:ext cx="873600" cy="18391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401" name="Google Shape;401;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Domain-Specific Applications of Genomic Data Standards</a:t>
            </a:r>
            <a:endParaRPr/>
          </a:p>
        </p:txBody>
      </p:sp>
      <p:sp>
        <p:nvSpPr>
          <p:cNvPr id="402" name="Google Shape;402;p81"/>
          <p:cNvSpPr txBox="1">
            <a:spLocks noGrp="1"/>
          </p:cNvSpPr>
          <p:nvPr>
            <p:ph type="body" idx="1"/>
          </p:nvPr>
        </p:nvSpPr>
        <p:spPr>
          <a:xfrm>
            <a:off x="311700" y="1617675"/>
            <a:ext cx="2821800" cy="295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i="1"/>
              <a:t>How do we represent sequencing instrument data for a sample?</a:t>
            </a:r>
            <a:endParaRPr/>
          </a:p>
          <a:p>
            <a:pPr marL="0" lvl="0" indent="0" algn="l" rtl="0">
              <a:spcBef>
                <a:spcPts val="1200"/>
              </a:spcBef>
              <a:spcAft>
                <a:spcPts val="1200"/>
              </a:spcAft>
              <a:buNone/>
            </a:pPr>
            <a:r>
              <a:rPr lang="en" i="1"/>
              <a:t>How do we represent all of the data across multiple samples?</a:t>
            </a:r>
            <a:endParaRPr/>
          </a:p>
        </p:txBody>
      </p:sp>
      <p:sp>
        <p:nvSpPr>
          <p:cNvPr id="403" name="Google Shape;403;p81"/>
          <p:cNvSpPr txBox="1"/>
          <p:nvPr/>
        </p:nvSpPr>
        <p:spPr>
          <a:xfrm>
            <a:off x="320074" y="1152475"/>
            <a:ext cx="282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High-throughput computing</a:t>
            </a:r>
            <a:endParaRPr b="1"/>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pic>
        <p:nvPicPr>
          <p:cNvPr id="950" name="Google Shape;950;p135"/>
          <p:cNvPicPr preferRelativeResize="0"/>
          <p:nvPr/>
        </p:nvPicPr>
        <p:blipFill>
          <a:blip r:embed="rId3">
            <a:alphaModFix/>
          </a:blip>
          <a:stretch>
            <a:fillRect/>
          </a:stretch>
        </p:blipFill>
        <p:spPr>
          <a:xfrm>
            <a:off x="152400" y="152400"/>
            <a:ext cx="8839204" cy="4402338"/>
          </a:xfrm>
          <a:prstGeom prst="rect">
            <a:avLst/>
          </a:prstGeom>
          <a:noFill/>
          <a:ln>
            <a:noFill/>
          </a:ln>
        </p:spPr>
      </p:pic>
      <p:sp>
        <p:nvSpPr>
          <p:cNvPr id="951" name="Google Shape;951;p135"/>
          <p:cNvSpPr/>
          <p:nvPr/>
        </p:nvSpPr>
        <p:spPr>
          <a:xfrm>
            <a:off x="2918775" y="4030675"/>
            <a:ext cx="658500" cy="1974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5"/>
          <p:cNvSpPr/>
          <p:nvPr/>
        </p:nvSpPr>
        <p:spPr>
          <a:xfrm>
            <a:off x="7095750" y="4030675"/>
            <a:ext cx="658500" cy="1974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
        <p:nvSpPr>
          <p:cNvPr id="958" name="Google Shape;958;p1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Domain-Specific Applications of Genomic Data Standards</a:t>
            </a:r>
            <a:endParaRPr/>
          </a:p>
        </p:txBody>
      </p:sp>
      <p:sp>
        <p:nvSpPr>
          <p:cNvPr id="959" name="Google Shape;959;p136"/>
          <p:cNvSpPr txBox="1">
            <a:spLocks noGrp="1"/>
          </p:cNvSpPr>
          <p:nvPr>
            <p:ph type="body" idx="1"/>
          </p:nvPr>
        </p:nvSpPr>
        <p:spPr>
          <a:xfrm>
            <a:off x="3156902" y="1617675"/>
            <a:ext cx="2821800" cy="295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i="1"/>
              <a:t>How do we compactly describe genomic variation in a way that humans readily understand it?</a:t>
            </a:r>
            <a:endParaRPr i="1"/>
          </a:p>
          <a:p>
            <a:pPr marL="0" lvl="0" indent="0" algn="l" rtl="0">
              <a:spcBef>
                <a:spcPts val="1200"/>
              </a:spcBef>
              <a:spcAft>
                <a:spcPts val="0"/>
              </a:spcAft>
              <a:buNone/>
            </a:pPr>
            <a:r>
              <a:rPr lang="en" i="1"/>
              <a:t>How do we encode sufficient information to do this accurately?</a:t>
            </a:r>
            <a:endParaRPr/>
          </a:p>
          <a:p>
            <a:pPr marL="228600" lvl="0" indent="-203200" algn="l" rtl="0">
              <a:spcBef>
                <a:spcPts val="1200"/>
              </a:spcBef>
              <a:spcAft>
                <a:spcPts val="0"/>
              </a:spcAft>
              <a:buSzPts val="1400"/>
              <a:buChar char="●"/>
            </a:pPr>
            <a:r>
              <a:rPr lang="en"/>
              <a:t>“Nomenclature standards”</a:t>
            </a:r>
            <a:endParaRPr/>
          </a:p>
          <a:p>
            <a:pPr marL="228600" lvl="0" indent="-203200" algn="l" rtl="0">
              <a:spcBef>
                <a:spcPts val="0"/>
              </a:spcBef>
              <a:spcAft>
                <a:spcPts val="0"/>
              </a:spcAft>
              <a:buSzPts val="1400"/>
              <a:buChar char="●"/>
            </a:pPr>
            <a:r>
              <a:rPr lang="en"/>
              <a:t>Focus on text representation</a:t>
            </a:r>
            <a:endParaRPr/>
          </a:p>
          <a:p>
            <a:pPr marL="228600" lvl="0" indent="-203200" algn="l" rtl="0">
              <a:spcBef>
                <a:spcPts val="0"/>
              </a:spcBef>
              <a:spcAft>
                <a:spcPts val="0"/>
              </a:spcAft>
              <a:buSzPts val="1400"/>
              <a:buChar char="●"/>
            </a:pPr>
            <a:r>
              <a:rPr lang="en"/>
              <a:t>Many community-specific standards</a:t>
            </a:r>
            <a:endParaRPr/>
          </a:p>
          <a:p>
            <a:pPr marL="228600" lvl="0" indent="-203200" algn="l" rtl="0">
              <a:spcBef>
                <a:spcPts val="0"/>
              </a:spcBef>
              <a:spcAft>
                <a:spcPts val="0"/>
              </a:spcAft>
              <a:buSzPts val="1400"/>
              <a:buChar char="●"/>
            </a:pPr>
            <a:r>
              <a:rPr lang="en"/>
              <a:t>Readability emphasis</a:t>
            </a:r>
            <a:endParaRPr/>
          </a:p>
        </p:txBody>
      </p:sp>
      <p:sp>
        <p:nvSpPr>
          <p:cNvPr id="960" name="Google Shape;960;p136"/>
          <p:cNvSpPr txBox="1"/>
          <p:nvPr/>
        </p:nvSpPr>
        <p:spPr>
          <a:xfrm>
            <a:off x="3165276" y="1152475"/>
            <a:ext cx="282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Clinical / biomedical reporting</a:t>
            </a:r>
            <a:endParaRPr b="1"/>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
        <p:nvSpPr>
          <p:cNvPr id="966" name="Google Shape;966;p1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Domain-Specific Applications of Genomic Data Standards</a:t>
            </a:r>
            <a:endParaRPr/>
          </a:p>
        </p:txBody>
      </p:sp>
      <p:sp>
        <p:nvSpPr>
          <p:cNvPr id="967" name="Google Shape;967;p137"/>
          <p:cNvSpPr txBox="1">
            <a:spLocks noGrp="1"/>
          </p:cNvSpPr>
          <p:nvPr>
            <p:ph type="body" idx="1"/>
          </p:nvPr>
        </p:nvSpPr>
        <p:spPr>
          <a:xfrm>
            <a:off x="6002102" y="1617675"/>
            <a:ext cx="2821800" cy="295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i="1"/>
              <a:t>How do we unambiguously and computationally define genomic data concepts for AI-readiness?</a:t>
            </a:r>
            <a:endParaRPr i="1"/>
          </a:p>
          <a:p>
            <a:pPr marL="0" lvl="0" indent="0" algn="l" rtl="0">
              <a:spcBef>
                <a:spcPts val="1200"/>
              </a:spcBef>
              <a:spcAft>
                <a:spcPts val="1200"/>
              </a:spcAft>
              <a:buNone/>
            </a:pPr>
            <a:r>
              <a:rPr lang="en" i="1"/>
              <a:t>How do we unify diverse variation concepts and embed them in complex computable documents?</a:t>
            </a:r>
            <a:endParaRPr/>
          </a:p>
        </p:txBody>
      </p:sp>
      <p:sp>
        <p:nvSpPr>
          <p:cNvPr id="968" name="Google Shape;968;p137"/>
          <p:cNvSpPr txBox="1"/>
          <p:nvPr/>
        </p:nvSpPr>
        <p:spPr>
          <a:xfrm>
            <a:off x="6010476" y="1152475"/>
            <a:ext cx="282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Computer-driven discovery</a:t>
            </a:r>
            <a:endParaRPr b="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138"/>
          <p:cNvSpPr txBox="1">
            <a:spLocks noGrp="1"/>
          </p:cNvSpPr>
          <p:nvPr>
            <p:ph type="title"/>
          </p:nvPr>
        </p:nvSpPr>
        <p:spPr>
          <a:xfrm>
            <a:off x="381000" y="365892"/>
            <a:ext cx="5518200" cy="39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Human Evaluation Creates Bottleneck</a:t>
            </a:r>
            <a:endParaRPr/>
          </a:p>
        </p:txBody>
      </p:sp>
      <p:pic>
        <p:nvPicPr>
          <p:cNvPr id="974" name="Google Shape;974;p138"/>
          <p:cNvPicPr preferRelativeResize="0"/>
          <p:nvPr/>
        </p:nvPicPr>
        <p:blipFill>
          <a:blip r:embed="rId3">
            <a:alphaModFix/>
          </a:blip>
          <a:stretch>
            <a:fillRect/>
          </a:stretch>
        </p:blipFill>
        <p:spPr>
          <a:xfrm>
            <a:off x="3348640" y="1152155"/>
            <a:ext cx="2257450" cy="2425026"/>
          </a:xfrm>
          <a:prstGeom prst="rect">
            <a:avLst/>
          </a:prstGeom>
          <a:noFill/>
          <a:ln>
            <a:noFill/>
          </a:ln>
        </p:spPr>
      </p:pic>
      <p:grpSp>
        <p:nvGrpSpPr>
          <p:cNvPr id="975" name="Google Shape;975;p138"/>
          <p:cNvGrpSpPr/>
          <p:nvPr/>
        </p:nvGrpSpPr>
        <p:grpSpPr>
          <a:xfrm>
            <a:off x="7094356" y="1231486"/>
            <a:ext cx="1475858" cy="1482115"/>
            <a:chOff x="6476158" y="885150"/>
            <a:chExt cx="1635300" cy="1642232"/>
          </a:xfrm>
        </p:grpSpPr>
        <p:sp>
          <p:nvSpPr>
            <p:cNvPr id="976" name="Google Shape;976;p138"/>
            <p:cNvSpPr/>
            <p:nvPr/>
          </p:nvSpPr>
          <p:spPr>
            <a:xfrm>
              <a:off x="6476158" y="885150"/>
              <a:ext cx="1635300" cy="1635300"/>
            </a:xfrm>
            <a:prstGeom prst="ellipse">
              <a:avLst/>
            </a:prstGeom>
            <a:solidFill>
              <a:srgbClr val="DDE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38"/>
            <p:cNvSpPr txBox="1"/>
            <p:nvPr/>
          </p:nvSpPr>
          <p:spPr>
            <a:xfrm>
              <a:off x="6607284" y="1981682"/>
              <a:ext cx="1373100" cy="545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accent1"/>
                  </a:solidFill>
                  <a:latin typeface="Proxima Nova"/>
                  <a:ea typeface="Proxima Nova"/>
                  <a:cs typeface="Proxima Nova"/>
                  <a:sym typeface="Proxima Nova"/>
                </a:rPr>
                <a:t>Clinical Reports</a:t>
              </a:r>
              <a:endParaRPr sz="1000" b="1">
                <a:solidFill>
                  <a:schemeClr val="accent1"/>
                </a:solidFill>
                <a:latin typeface="Proxima Nova"/>
                <a:ea typeface="Proxima Nova"/>
                <a:cs typeface="Proxima Nova"/>
                <a:sym typeface="Proxima Nova"/>
              </a:endParaRPr>
            </a:p>
            <a:p>
              <a:pPr marL="0" lvl="0" indent="0" algn="ctr" rtl="0">
                <a:spcBef>
                  <a:spcPts val="0"/>
                </a:spcBef>
                <a:spcAft>
                  <a:spcPts val="0"/>
                </a:spcAft>
                <a:buNone/>
              </a:pPr>
              <a:r>
                <a:rPr lang="en" sz="1000" b="1">
                  <a:solidFill>
                    <a:schemeClr val="accent1"/>
                  </a:solidFill>
                  <a:latin typeface="Proxima Nova"/>
                  <a:ea typeface="Proxima Nova"/>
                  <a:cs typeface="Proxima Nova"/>
                  <a:sym typeface="Proxima Nova"/>
                </a:rPr>
                <a:t>&amp; Studies</a:t>
              </a:r>
              <a:endParaRPr sz="1000" b="1">
                <a:solidFill>
                  <a:schemeClr val="accent1"/>
                </a:solidFill>
                <a:latin typeface="Proxima Nova"/>
                <a:ea typeface="Proxima Nova"/>
                <a:cs typeface="Proxima Nova"/>
                <a:sym typeface="Proxima Nova"/>
              </a:endParaRPr>
            </a:p>
          </p:txBody>
        </p:sp>
        <p:pic>
          <p:nvPicPr>
            <p:cNvPr id="978" name="Google Shape;978;p138"/>
            <p:cNvPicPr preferRelativeResize="0"/>
            <p:nvPr/>
          </p:nvPicPr>
          <p:blipFill>
            <a:blip r:embed="rId4">
              <a:alphaModFix/>
            </a:blip>
            <a:stretch>
              <a:fillRect/>
            </a:stretch>
          </p:blipFill>
          <p:spPr>
            <a:xfrm>
              <a:off x="6730552" y="945726"/>
              <a:ext cx="1167400" cy="1167426"/>
            </a:xfrm>
            <a:prstGeom prst="rect">
              <a:avLst/>
            </a:prstGeom>
            <a:noFill/>
            <a:ln>
              <a:noFill/>
            </a:ln>
          </p:spPr>
        </p:pic>
      </p:grpSp>
      <p:sp>
        <p:nvSpPr>
          <p:cNvPr id="979" name="Google Shape;979;p138"/>
          <p:cNvSpPr/>
          <p:nvPr/>
        </p:nvSpPr>
        <p:spPr>
          <a:xfrm>
            <a:off x="5861965" y="3830975"/>
            <a:ext cx="2395800" cy="863100"/>
          </a:xfrm>
          <a:prstGeom prst="ellipse">
            <a:avLst/>
          </a:prstGeom>
          <a:solidFill>
            <a:srgbClr val="DDE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0" name="Google Shape;980;p138"/>
          <p:cNvPicPr preferRelativeResize="0"/>
          <p:nvPr/>
        </p:nvPicPr>
        <p:blipFill>
          <a:blip r:embed="rId5">
            <a:alphaModFix/>
          </a:blip>
          <a:stretch>
            <a:fillRect/>
          </a:stretch>
        </p:blipFill>
        <p:spPr>
          <a:xfrm>
            <a:off x="7226619" y="3436780"/>
            <a:ext cx="940300" cy="940300"/>
          </a:xfrm>
          <a:prstGeom prst="rect">
            <a:avLst/>
          </a:prstGeom>
          <a:noFill/>
          <a:ln>
            <a:noFill/>
          </a:ln>
        </p:spPr>
      </p:pic>
      <p:sp>
        <p:nvSpPr>
          <p:cNvPr id="981" name="Google Shape;981;p138"/>
          <p:cNvSpPr txBox="1"/>
          <p:nvPr/>
        </p:nvSpPr>
        <p:spPr>
          <a:xfrm>
            <a:off x="6421315" y="4334749"/>
            <a:ext cx="127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accent1"/>
                </a:solidFill>
                <a:latin typeface="Proxima Nova"/>
                <a:ea typeface="Proxima Nova"/>
                <a:cs typeface="Proxima Nova"/>
                <a:sym typeface="Proxima Nova"/>
              </a:rPr>
              <a:t>Knowledgebases</a:t>
            </a:r>
            <a:endParaRPr sz="1000" b="1">
              <a:solidFill>
                <a:schemeClr val="accent1"/>
              </a:solidFill>
              <a:latin typeface="Proxima Nova"/>
              <a:ea typeface="Proxima Nova"/>
              <a:cs typeface="Proxima Nova"/>
              <a:sym typeface="Proxima Nova"/>
            </a:endParaRPr>
          </a:p>
        </p:txBody>
      </p:sp>
      <p:sp>
        <p:nvSpPr>
          <p:cNvPr id="982" name="Google Shape;982;p138"/>
          <p:cNvSpPr txBox="1"/>
          <p:nvPr/>
        </p:nvSpPr>
        <p:spPr>
          <a:xfrm>
            <a:off x="3200264" y="3466570"/>
            <a:ext cx="1277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Proxima Nova"/>
                <a:ea typeface="Proxima Nova"/>
                <a:cs typeface="Proxima Nova"/>
                <a:sym typeface="Proxima Nova"/>
              </a:rPr>
              <a:t>Annotated with</a:t>
            </a:r>
            <a:endParaRPr sz="900">
              <a:latin typeface="Proxima Nova"/>
              <a:ea typeface="Proxima Nova"/>
              <a:cs typeface="Proxima Nova"/>
              <a:sym typeface="Proxima Nova"/>
            </a:endParaRPr>
          </a:p>
          <a:p>
            <a:pPr marL="0" lvl="0" indent="0" algn="ctr" rtl="0">
              <a:spcBef>
                <a:spcPts val="0"/>
              </a:spcBef>
              <a:spcAft>
                <a:spcPts val="0"/>
              </a:spcAft>
              <a:buNone/>
            </a:pPr>
            <a:r>
              <a:rPr lang="en" sz="900">
                <a:latin typeface="Proxima Nova"/>
                <a:ea typeface="Proxima Nova"/>
                <a:cs typeface="Proxima Nova"/>
                <a:sym typeface="Proxima Nova"/>
              </a:rPr>
              <a:t>HGVS / ISCN / other</a:t>
            </a:r>
            <a:endParaRPr sz="900">
              <a:latin typeface="Proxima Nova"/>
              <a:ea typeface="Proxima Nova"/>
              <a:cs typeface="Proxima Nova"/>
              <a:sym typeface="Proxima Nova"/>
            </a:endParaRPr>
          </a:p>
        </p:txBody>
      </p:sp>
      <p:sp>
        <p:nvSpPr>
          <p:cNvPr id="983" name="Google Shape;983;p138"/>
          <p:cNvSpPr txBox="1"/>
          <p:nvPr/>
        </p:nvSpPr>
        <p:spPr>
          <a:xfrm>
            <a:off x="4228284" y="3464286"/>
            <a:ext cx="12561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latin typeface="Proxima Nova"/>
                <a:ea typeface="Proxima Nova"/>
                <a:cs typeface="Proxima Nova"/>
                <a:sym typeface="Proxima Nova"/>
              </a:rPr>
              <a:t>Human-interpreted</a:t>
            </a:r>
            <a:endParaRPr sz="900">
              <a:latin typeface="Proxima Nova"/>
              <a:ea typeface="Proxima Nova"/>
              <a:cs typeface="Proxima Nova"/>
              <a:sym typeface="Proxima Nova"/>
            </a:endParaRPr>
          </a:p>
          <a:p>
            <a:pPr marL="0" lvl="0" indent="0" algn="r" rtl="0">
              <a:spcBef>
                <a:spcPts val="0"/>
              </a:spcBef>
              <a:spcAft>
                <a:spcPts val="0"/>
              </a:spcAft>
              <a:buNone/>
            </a:pPr>
            <a:r>
              <a:rPr lang="en" sz="900">
                <a:latin typeface="Proxima Nova"/>
                <a:ea typeface="Proxima Nova"/>
                <a:cs typeface="Proxima Nova"/>
                <a:sym typeface="Proxima Nova"/>
              </a:rPr>
              <a:t>resources</a:t>
            </a:r>
            <a:endParaRPr sz="900">
              <a:latin typeface="Proxima Nova"/>
              <a:ea typeface="Proxima Nova"/>
              <a:cs typeface="Proxima Nova"/>
              <a:sym typeface="Proxima Nova"/>
            </a:endParaRPr>
          </a:p>
        </p:txBody>
      </p:sp>
      <p:sp>
        <p:nvSpPr>
          <p:cNvPr id="984" name="Google Shape;984;p138"/>
          <p:cNvSpPr txBox="1"/>
          <p:nvPr/>
        </p:nvSpPr>
        <p:spPr>
          <a:xfrm>
            <a:off x="5483414" y="2135234"/>
            <a:ext cx="1788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Proxima Nova"/>
                <a:ea typeface="Proxima Nova"/>
                <a:cs typeface="Proxima Nova"/>
                <a:sym typeface="Proxima Nova"/>
              </a:rPr>
              <a:t>Final results reported in</a:t>
            </a:r>
            <a:endParaRPr sz="900">
              <a:latin typeface="Proxima Nova"/>
              <a:ea typeface="Proxima Nova"/>
              <a:cs typeface="Proxima Nova"/>
              <a:sym typeface="Proxima Nova"/>
            </a:endParaRPr>
          </a:p>
          <a:p>
            <a:pPr marL="0" lvl="0" indent="0" algn="ctr" rtl="0">
              <a:spcBef>
                <a:spcPts val="0"/>
              </a:spcBef>
              <a:spcAft>
                <a:spcPts val="0"/>
              </a:spcAft>
              <a:buNone/>
            </a:pPr>
            <a:r>
              <a:rPr lang="en" sz="900">
                <a:latin typeface="Proxima Nova"/>
                <a:ea typeface="Proxima Nova"/>
                <a:cs typeface="Proxima Nova"/>
                <a:sym typeface="Proxima Nova"/>
              </a:rPr>
              <a:t>HGVS / ISCN / other</a:t>
            </a:r>
            <a:endParaRPr sz="900">
              <a:latin typeface="Proxima Nova"/>
              <a:ea typeface="Proxima Nova"/>
              <a:cs typeface="Proxima Nova"/>
              <a:sym typeface="Proxima Nova"/>
            </a:endParaRPr>
          </a:p>
        </p:txBody>
      </p:sp>
      <p:sp>
        <p:nvSpPr>
          <p:cNvPr id="985" name="Google Shape;985;p138"/>
          <p:cNvSpPr txBox="1"/>
          <p:nvPr/>
        </p:nvSpPr>
        <p:spPr>
          <a:xfrm>
            <a:off x="7457919" y="4039585"/>
            <a:ext cx="615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Proxima Nova"/>
                <a:ea typeface="Proxima Nova"/>
                <a:cs typeface="Proxima Nova"/>
                <a:sym typeface="Proxima Nova"/>
              </a:rPr>
              <a:t>Others</a:t>
            </a:r>
            <a:endParaRPr sz="800">
              <a:solidFill>
                <a:schemeClr val="lt1"/>
              </a:solidFill>
              <a:latin typeface="Proxima Nova"/>
              <a:ea typeface="Proxima Nova"/>
              <a:cs typeface="Proxima Nova"/>
              <a:sym typeface="Proxima Nova"/>
            </a:endParaRPr>
          </a:p>
        </p:txBody>
      </p:sp>
      <p:sp>
        <p:nvSpPr>
          <p:cNvPr id="986" name="Google Shape;986;p138"/>
          <p:cNvSpPr/>
          <p:nvPr/>
        </p:nvSpPr>
        <p:spPr>
          <a:xfrm rot="-7146109">
            <a:off x="3142196" y="2928329"/>
            <a:ext cx="212187" cy="1184192"/>
          </a:xfrm>
          <a:prstGeom prst="down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38"/>
          <p:cNvSpPr/>
          <p:nvPr/>
        </p:nvSpPr>
        <p:spPr>
          <a:xfrm>
            <a:off x="3065433" y="3328879"/>
            <a:ext cx="354900" cy="35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2</a:t>
            </a:r>
            <a:endParaRPr b="1">
              <a:solidFill>
                <a:schemeClr val="lt1"/>
              </a:solidFill>
              <a:latin typeface="Proxima Nova"/>
              <a:ea typeface="Proxima Nova"/>
              <a:cs typeface="Proxima Nova"/>
              <a:sym typeface="Proxima Nova"/>
            </a:endParaRPr>
          </a:p>
        </p:txBody>
      </p:sp>
      <p:grpSp>
        <p:nvGrpSpPr>
          <p:cNvPr id="988" name="Google Shape;988;p138"/>
          <p:cNvGrpSpPr/>
          <p:nvPr/>
        </p:nvGrpSpPr>
        <p:grpSpPr>
          <a:xfrm rot="4333368">
            <a:off x="5086333" y="3252098"/>
            <a:ext cx="1095988" cy="739477"/>
            <a:chOff x="3608803" y="3970725"/>
            <a:chExt cx="1096047" cy="739516"/>
          </a:xfrm>
        </p:grpSpPr>
        <p:sp>
          <p:nvSpPr>
            <p:cNvPr id="989" name="Google Shape;989;p138"/>
            <p:cNvSpPr/>
            <p:nvPr/>
          </p:nvSpPr>
          <p:spPr>
            <a:xfrm rot="-7146109">
              <a:off x="4116056" y="3809867"/>
              <a:ext cx="212187" cy="986516"/>
            </a:xfrm>
            <a:prstGeom prst="down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38"/>
            <p:cNvSpPr/>
            <p:nvPr/>
          </p:nvSpPr>
          <p:spPr>
            <a:xfrm rot="3653891">
              <a:off x="3985559" y="3884675"/>
              <a:ext cx="212187" cy="986632"/>
            </a:xfrm>
            <a:prstGeom prst="down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 name="Google Shape;991;p138"/>
          <p:cNvSpPr/>
          <p:nvPr/>
        </p:nvSpPr>
        <p:spPr>
          <a:xfrm>
            <a:off x="5456875" y="3462838"/>
            <a:ext cx="354900" cy="35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3</a:t>
            </a:r>
            <a:endParaRPr b="1">
              <a:solidFill>
                <a:schemeClr val="lt1"/>
              </a:solidFill>
              <a:latin typeface="Proxima Nova"/>
              <a:ea typeface="Proxima Nova"/>
              <a:cs typeface="Proxima Nova"/>
              <a:sym typeface="Proxima Nova"/>
            </a:endParaRPr>
          </a:p>
        </p:txBody>
      </p:sp>
      <p:sp>
        <p:nvSpPr>
          <p:cNvPr id="992" name="Google Shape;992;p138"/>
          <p:cNvSpPr/>
          <p:nvPr/>
        </p:nvSpPr>
        <p:spPr>
          <a:xfrm rot="-6233928">
            <a:off x="6237243" y="1170522"/>
            <a:ext cx="212316" cy="1607656"/>
          </a:xfrm>
          <a:prstGeom prst="down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8"/>
          <p:cNvSpPr/>
          <p:nvPr/>
        </p:nvSpPr>
        <p:spPr>
          <a:xfrm>
            <a:off x="6155576" y="1815988"/>
            <a:ext cx="354900" cy="35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4</a:t>
            </a:r>
            <a:endParaRPr b="1">
              <a:solidFill>
                <a:schemeClr val="lt1"/>
              </a:solidFill>
              <a:latin typeface="Proxima Nova"/>
              <a:ea typeface="Proxima Nova"/>
              <a:cs typeface="Proxima Nova"/>
              <a:sym typeface="Proxima Nova"/>
            </a:endParaRPr>
          </a:p>
        </p:txBody>
      </p:sp>
      <p:pic>
        <p:nvPicPr>
          <p:cNvPr id="994" name="Google Shape;994;p138"/>
          <p:cNvPicPr preferRelativeResize="0"/>
          <p:nvPr/>
        </p:nvPicPr>
        <p:blipFill>
          <a:blip r:embed="rId6">
            <a:alphaModFix/>
          </a:blip>
          <a:stretch>
            <a:fillRect/>
          </a:stretch>
        </p:blipFill>
        <p:spPr>
          <a:xfrm>
            <a:off x="5952109" y="3437511"/>
            <a:ext cx="940300" cy="940300"/>
          </a:xfrm>
          <a:prstGeom prst="rect">
            <a:avLst/>
          </a:prstGeom>
          <a:noFill/>
          <a:ln>
            <a:noFill/>
          </a:ln>
        </p:spPr>
      </p:pic>
      <p:sp>
        <p:nvSpPr>
          <p:cNvPr id="995" name="Google Shape;995;p138"/>
          <p:cNvSpPr txBox="1"/>
          <p:nvPr/>
        </p:nvSpPr>
        <p:spPr>
          <a:xfrm>
            <a:off x="6172466" y="4040365"/>
            <a:ext cx="615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Proxima Nova"/>
                <a:ea typeface="Proxima Nova"/>
                <a:cs typeface="Proxima Nova"/>
                <a:sym typeface="Proxima Nova"/>
              </a:rPr>
              <a:t>ClinVar</a:t>
            </a:r>
            <a:endParaRPr sz="800">
              <a:solidFill>
                <a:schemeClr val="lt1"/>
              </a:solidFill>
              <a:latin typeface="Proxima Nova"/>
              <a:ea typeface="Proxima Nova"/>
              <a:cs typeface="Proxima Nova"/>
              <a:sym typeface="Proxima Nova"/>
            </a:endParaRPr>
          </a:p>
        </p:txBody>
      </p:sp>
      <p:pic>
        <p:nvPicPr>
          <p:cNvPr id="996" name="Google Shape;996;p138"/>
          <p:cNvPicPr preferRelativeResize="0"/>
          <p:nvPr/>
        </p:nvPicPr>
        <p:blipFill>
          <a:blip r:embed="rId7">
            <a:alphaModFix/>
          </a:blip>
          <a:stretch>
            <a:fillRect/>
          </a:stretch>
        </p:blipFill>
        <p:spPr>
          <a:xfrm>
            <a:off x="6589715" y="3567295"/>
            <a:ext cx="940300" cy="940318"/>
          </a:xfrm>
          <a:prstGeom prst="rect">
            <a:avLst/>
          </a:prstGeom>
          <a:noFill/>
          <a:ln>
            <a:noFill/>
          </a:ln>
        </p:spPr>
      </p:pic>
      <p:sp>
        <p:nvSpPr>
          <p:cNvPr id="997" name="Google Shape;997;p138"/>
          <p:cNvSpPr txBox="1"/>
          <p:nvPr/>
        </p:nvSpPr>
        <p:spPr>
          <a:xfrm>
            <a:off x="6842319" y="4171017"/>
            <a:ext cx="615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Proxima Nova"/>
                <a:ea typeface="Proxima Nova"/>
                <a:cs typeface="Proxima Nova"/>
                <a:sym typeface="Proxima Nova"/>
              </a:rPr>
              <a:t>CIViC</a:t>
            </a:r>
            <a:endParaRPr sz="800">
              <a:solidFill>
                <a:schemeClr val="lt1"/>
              </a:solidFill>
              <a:latin typeface="Proxima Nova"/>
              <a:ea typeface="Proxima Nova"/>
              <a:cs typeface="Proxima Nova"/>
              <a:sym typeface="Proxima Nova"/>
            </a:endParaRPr>
          </a:p>
        </p:txBody>
      </p:sp>
      <p:sp>
        <p:nvSpPr>
          <p:cNvPr id="998" name="Google Shape;998;p138"/>
          <p:cNvSpPr/>
          <p:nvPr/>
        </p:nvSpPr>
        <p:spPr>
          <a:xfrm rot="-1164515">
            <a:off x="1577894" y="2557977"/>
            <a:ext cx="212156" cy="845397"/>
          </a:xfrm>
          <a:prstGeom prst="down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 name="Google Shape;999;p138"/>
          <p:cNvGrpSpPr/>
          <p:nvPr/>
        </p:nvGrpSpPr>
        <p:grpSpPr>
          <a:xfrm>
            <a:off x="573702" y="1155294"/>
            <a:ext cx="1475858" cy="1475858"/>
            <a:chOff x="726983" y="1002288"/>
            <a:chExt cx="1635300" cy="1635300"/>
          </a:xfrm>
        </p:grpSpPr>
        <p:sp>
          <p:nvSpPr>
            <p:cNvPr id="1000" name="Google Shape;1000;p138"/>
            <p:cNvSpPr/>
            <p:nvPr/>
          </p:nvSpPr>
          <p:spPr>
            <a:xfrm>
              <a:off x="726983" y="1002288"/>
              <a:ext cx="1635300" cy="1635300"/>
            </a:xfrm>
            <a:prstGeom prst="ellipse">
              <a:avLst/>
            </a:prstGeom>
            <a:solidFill>
              <a:srgbClr val="DDE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1" name="Google Shape;1001;p138"/>
            <p:cNvPicPr preferRelativeResize="0"/>
            <p:nvPr/>
          </p:nvPicPr>
          <p:blipFill>
            <a:blip r:embed="rId8">
              <a:alphaModFix/>
            </a:blip>
            <a:stretch>
              <a:fillRect/>
            </a:stretch>
          </p:blipFill>
          <p:spPr>
            <a:xfrm>
              <a:off x="939312" y="1119538"/>
              <a:ext cx="1210692" cy="1210692"/>
            </a:xfrm>
            <a:prstGeom prst="rect">
              <a:avLst/>
            </a:prstGeom>
            <a:noFill/>
            <a:ln>
              <a:noFill/>
            </a:ln>
          </p:spPr>
        </p:pic>
        <p:sp>
          <p:nvSpPr>
            <p:cNvPr id="1002" name="Google Shape;1002;p138"/>
            <p:cNvSpPr txBox="1"/>
            <p:nvPr/>
          </p:nvSpPr>
          <p:spPr>
            <a:xfrm>
              <a:off x="858109" y="2140244"/>
              <a:ext cx="1373100" cy="375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accent1"/>
                  </a:solidFill>
                  <a:latin typeface="Proxima Nova"/>
                  <a:ea typeface="Proxima Nova"/>
                  <a:cs typeface="Proxima Nova"/>
                  <a:sym typeface="Proxima Nova"/>
                </a:rPr>
                <a:t>Data Generation</a:t>
              </a:r>
              <a:endParaRPr sz="1000" b="1">
                <a:solidFill>
                  <a:schemeClr val="accent1"/>
                </a:solidFill>
                <a:latin typeface="Proxima Nova"/>
                <a:ea typeface="Proxima Nova"/>
                <a:cs typeface="Proxima Nova"/>
                <a:sym typeface="Proxima Nova"/>
              </a:endParaRPr>
            </a:p>
          </p:txBody>
        </p:sp>
      </p:grpSp>
      <p:grpSp>
        <p:nvGrpSpPr>
          <p:cNvPr id="1003" name="Google Shape;1003;p138"/>
          <p:cNvGrpSpPr/>
          <p:nvPr/>
        </p:nvGrpSpPr>
        <p:grpSpPr>
          <a:xfrm>
            <a:off x="1305992" y="3345562"/>
            <a:ext cx="1475858" cy="1475858"/>
            <a:chOff x="1488983" y="2990650"/>
            <a:chExt cx="1635300" cy="1635300"/>
          </a:xfrm>
        </p:grpSpPr>
        <p:sp>
          <p:nvSpPr>
            <p:cNvPr id="1004" name="Google Shape;1004;p138"/>
            <p:cNvSpPr/>
            <p:nvPr/>
          </p:nvSpPr>
          <p:spPr>
            <a:xfrm>
              <a:off x="1488983" y="2990650"/>
              <a:ext cx="1635300" cy="1635300"/>
            </a:xfrm>
            <a:prstGeom prst="ellipse">
              <a:avLst/>
            </a:prstGeom>
            <a:solidFill>
              <a:srgbClr val="DDE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38"/>
            <p:cNvSpPr txBox="1"/>
            <p:nvPr/>
          </p:nvSpPr>
          <p:spPr>
            <a:xfrm>
              <a:off x="1620109" y="3973722"/>
              <a:ext cx="1373100" cy="545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accent1"/>
                  </a:solidFill>
                  <a:latin typeface="Proxima Nova"/>
                  <a:ea typeface="Proxima Nova"/>
                  <a:cs typeface="Proxima Nova"/>
                  <a:sym typeface="Proxima Nova"/>
                </a:rPr>
                <a:t>Preliminary</a:t>
              </a:r>
              <a:endParaRPr sz="1000" b="1">
                <a:solidFill>
                  <a:schemeClr val="accent1"/>
                </a:solidFill>
                <a:latin typeface="Proxima Nova"/>
                <a:ea typeface="Proxima Nova"/>
                <a:cs typeface="Proxima Nova"/>
                <a:sym typeface="Proxima Nova"/>
              </a:endParaRPr>
            </a:p>
            <a:p>
              <a:pPr marL="0" lvl="0" indent="0" algn="ctr" rtl="0">
                <a:spcBef>
                  <a:spcPts val="0"/>
                </a:spcBef>
                <a:spcAft>
                  <a:spcPts val="0"/>
                </a:spcAft>
                <a:buNone/>
              </a:pPr>
              <a:r>
                <a:rPr lang="en" sz="1000" b="1">
                  <a:solidFill>
                    <a:schemeClr val="accent1"/>
                  </a:solidFill>
                  <a:latin typeface="Proxima Nova"/>
                  <a:ea typeface="Proxima Nova"/>
                  <a:cs typeface="Proxima Nova"/>
                  <a:sym typeface="Proxima Nova"/>
                </a:rPr>
                <a:t>Variation Report</a:t>
              </a:r>
              <a:endParaRPr sz="1000" b="1">
                <a:solidFill>
                  <a:schemeClr val="accent1"/>
                </a:solidFill>
                <a:latin typeface="Proxima Nova"/>
                <a:ea typeface="Proxima Nova"/>
                <a:cs typeface="Proxima Nova"/>
                <a:sym typeface="Proxima Nova"/>
              </a:endParaRPr>
            </a:p>
          </p:txBody>
        </p:sp>
        <p:pic>
          <p:nvPicPr>
            <p:cNvPr id="1006" name="Google Shape;1006;p138"/>
            <p:cNvPicPr preferRelativeResize="0"/>
            <p:nvPr/>
          </p:nvPicPr>
          <p:blipFill>
            <a:blip r:embed="rId9">
              <a:alphaModFix/>
            </a:blip>
            <a:stretch>
              <a:fillRect/>
            </a:stretch>
          </p:blipFill>
          <p:spPr>
            <a:xfrm>
              <a:off x="1734536" y="3031609"/>
              <a:ext cx="1150998" cy="1150998"/>
            </a:xfrm>
            <a:prstGeom prst="rect">
              <a:avLst/>
            </a:prstGeom>
            <a:noFill/>
            <a:ln>
              <a:noFill/>
            </a:ln>
          </p:spPr>
        </p:pic>
      </p:grpSp>
      <p:sp>
        <p:nvSpPr>
          <p:cNvPr id="1007" name="Google Shape;1007;p138"/>
          <p:cNvSpPr txBox="1"/>
          <p:nvPr/>
        </p:nvSpPr>
        <p:spPr>
          <a:xfrm>
            <a:off x="140811" y="2720636"/>
            <a:ext cx="13929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latin typeface="Proxima Nova"/>
                <a:ea typeface="Proxima Nova"/>
                <a:cs typeface="Proxima Nova"/>
                <a:sym typeface="Proxima Nova"/>
              </a:rPr>
              <a:t>VCF / MAF / BED</a:t>
            </a:r>
            <a:endParaRPr sz="900">
              <a:latin typeface="Proxima Nova"/>
              <a:ea typeface="Proxima Nova"/>
              <a:cs typeface="Proxima Nova"/>
              <a:sym typeface="Proxima Nova"/>
            </a:endParaRPr>
          </a:p>
          <a:p>
            <a:pPr marL="0" lvl="0" indent="0" algn="r" rtl="0">
              <a:spcBef>
                <a:spcPts val="0"/>
              </a:spcBef>
              <a:spcAft>
                <a:spcPts val="0"/>
              </a:spcAft>
              <a:buNone/>
            </a:pPr>
            <a:r>
              <a:rPr lang="en" sz="900">
                <a:latin typeface="Proxima Nova"/>
                <a:ea typeface="Proxima Nova"/>
                <a:cs typeface="Proxima Nova"/>
                <a:sym typeface="Proxima Nova"/>
              </a:rPr>
              <a:t>Caller-specific CSV/TSV</a:t>
            </a:r>
            <a:endParaRPr sz="900">
              <a:latin typeface="Proxima Nova"/>
              <a:ea typeface="Proxima Nova"/>
              <a:cs typeface="Proxima Nova"/>
              <a:sym typeface="Proxima Nova"/>
            </a:endParaRPr>
          </a:p>
        </p:txBody>
      </p:sp>
      <p:sp>
        <p:nvSpPr>
          <p:cNvPr id="1008" name="Google Shape;1008;p138"/>
          <p:cNvSpPr/>
          <p:nvPr/>
        </p:nvSpPr>
        <p:spPr>
          <a:xfrm>
            <a:off x="1500659" y="2762027"/>
            <a:ext cx="354900" cy="35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1</a:t>
            </a:r>
            <a:endParaRPr b="1">
              <a:solidFill>
                <a:schemeClr val="lt1"/>
              </a:solidFill>
              <a:latin typeface="Proxima Nova"/>
              <a:ea typeface="Proxima Nova"/>
              <a:cs typeface="Proxima Nova"/>
              <a:sym typeface="Proxima Nov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pic>
        <p:nvPicPr>
          <p:cNvPr id="1013" name="Google Shape;1013;p139"/>
          <p:cNvPicPr preferRelativeResize="0"/>
          <p:nvPr/>
        </p:nvPicPr>
        <p:blipFill rotWithShape="1">
          <a:blip r:embed="rId3">
            <a:alphaModFix/>
          </a:blip>
          <a:srcRect l="10738" t="8575"/>
          <a:stretch/>
        </p:blipFill>
        <p:spPr>
          <a:xfrm>
            <a:off x="2247725" y="360350"/>
            <a:ext cx="4648549" cy="42321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pic>
        <p:nvPicPr>
          <p:cNvPr id="1018" name="Google Shape;1018;p140"/>
          <p:cNvPicPr preferRelativeResize="0"/>
          <p:nvPr/>
        </p:nvPicPr>
        <p:blipFill>
          <a:blip r:embed="rId3">
            <a:alphaModFix/>
          </a:blip>
          <a:stretch>
            <a:fillRect/>
          </a:stretch>
        </p:blipFill>
        <p:spPr>
          <a:xfrm>
            <a:off x="152400" y="152400"/>
            <a:ext cx="8839200" cy="464058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41"/>
          <p:cNvSpPr txBox="1"/>
          <p:nvPr/>
        </p:nvSpPr>
        <p:spPr>
          <a:xfrm>
            <a:off x="3272250" y="4319124"/>
            <a:ext cx="2599500" cy="423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u="sng">
                <a:solidFill>
                  <a:schemeClr val="accent1"/>
                </a:solid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https://vrs.ga4gh.org</a:t>
            </a:r>
            <a:endParaRPr sz="2100" b="1">
              <a:solidFill>
                <a:schemeClr val="accent1"/>
              </a:solidFill>
              <a:latin typeface="Proxima Nova"/>
              <a:ea typeface="Proxima Nova"/>
              <a:cs typeface="Proxima Nova"/>
              <a:sym typeface="Proxima Nova"/>
            </a:endParaRPr>
          </a:p>
        </p:txBody>
      </p:sp>
      <p:pic>
        <p:nvPicPr>
          <p:cNvPr id="1024" name="Google Shape;1024;p141"/>
          <p:cNvPicPr preferRelativeResize="0"/>
          <p:nvPr/>
        </p:nvPicPr>
        <p:blipFill>
          <a:blip r:embed="rId4">
            <a:alphaModFix/>
          </a:blip>
          <a:stretch>
            <a:fillRect/>
          </a:stretch>
        </p:blipFill>
        <p:spPr>
          <a:xfrm>
            <a:off x="97675" y="398750"/>
            <a:ext cx="8948649" cy="3795150"/>
          </a:xfrm>
          <a:prstGeom prst="rect">
            <a:avLst/>
          </a:prstGeom>
          <a:noFill/>
          <a:ln>
            <a:noFill/>
          </a:ln>
          <a:effectLst>
            <a:outerShdw blurRad="57150" dist="38100" dir="4260000" algn="bl" rotWithShape="0">
              <a:srgbClr val="000000">
                <a:alpha val="42000"/>
              </a:srgbClr>
            </a:outerShdw>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42"/>
          <p:cNvSpPr/>
          <p:nvPr/>
        </p:nvSpPr>
        <p:spPr>
          <a:xfrm rot="-1164515">
            <a:off x="1578915" y="2557977"/>
            <a:ext cx="212156" cy="845397"/>
          </a:xfrm>
          <a:prstGeom prst="down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42"/>
          <p:cNvSpPr/>
          <p:nvPr/>
        </p:nvSpPr>
        <p:spPr>
          <a:xfrm rot="-7267819">
            <a:off x="4488678" y="1653207"/>
            <a:ext cx="212385" cy="792637"/>
          </a:xfrm>
          <a:prstGeom prst="down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42"/>
          <p:cNvSpPr/>
          <p:nvPr/>
        </p:nvSpPr>
        <p:spPr>
          <a:xfrm rot="-5400000">
            <a:off x="6838922" y="1051750"/>
            <a:ext cx="212100" cy="1227000"/>
          </a:xfrm>
          <a:prstGeom prst="down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42"/>
          <p:cNvSpPr txBox="1">
            <a:spLocks noGrp="1"/>
          </p:cNvSpPr>
          <p:nvPr>
            <p:ph type="title"/>
          </p:nvPr>
        </p:nvSpPr>
        <p:spPr>
          <a:xfrm>
            <a:off x="381000" y="365900"/>
            <a:ext cx="6161100" cy="39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Computable Standards to Alleviate Bottleneck</a:t>
            </a:r>
            <a:endParaRPr/>
          </a:p>
        </p:txBody>
      </p:sp>
      <p:grpSp>
        <p:nvGrpSpPr>
          <p:cNvPr id="1033" name="Google Shape;1033;p142"/>
          <p:cNvGrpSpPr/>
          <p:nvPr/>
        </p:nvGrpSpPr>
        <p:grpSpPr>
          <a:xfrm>
            <a:off x="574724" y="1155294"/>
            <a:ext cx="1475858" cy="1475858"/>
            <a:chOff x="726983" y="1002288"/>
            <a:chExt cx="1635300" cy="1635300"/>
          </a:xfrm>
        </p:grpSpPr>
        <p:sp>
          <p:nvSpPr>
            <p:cNvPr id="1034" name="Google Shape;1034;p142"/>
            <p:cNvSpPr/>
            <p:nvPr/>
          </p:nvSpPr>
          <p:spPr>
            <a:xfrm>
              <a:off x="726983" y="1002288"/>
              <a:ext cx="1635300" cy="1635300"/>
            </a:xfrm>
            <a:prstGeom prst="ellipse">
              <a:avLst/>
            </a:prstGeom>
            <a:solidFill>
              <a:srgbClr val="DDE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5" name="Google Shape;1035;p142"/>
            <p:cNvPicPr preferRelativeResize="0"/>
            <p:nvPr/>
          </p:nvPicPr>
          <p:blipFill>
            <a:blip r:embed="rId3">
              <a:alphaModFix/>
            </a:blip>
            <a:stretch>
              <a:fillRect/>
            </a:stretch>
          </p:blipFill>
          <p:spPr>
            <a:xfrm>
              <a:off x="939312" y="1119538"/>
              <a:ext cx="1210692" cy="1210692"/>
            </a:xfrm>
            <a:prstGeom prst="rect">
              <a:avLst/>
            </a:prstGeom>
            <a:noFill/>
            <a:ln>
              <a:noFill/>
            </a:ln>
          </p:spPr>
        </p:pic>
        <p:sp>
          <p:nvSpPr>
            <p:cNvPr id="1036" name="Google Shape;1036;p142"/>
            <p:cNvSpPr txBox="1"/>
            <p:nvPr/>
          </p:nvSpPr>
          <p:spPr>
            <a:xfrm>
              <a:off x="858109" y="2140244"/>
              <a:ext cx="1373100" cy="375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accent1"/>
                  </a:solidFill>
                  <a:latin typeface="Proxima Nova"/>
                  <a:ea typeface="Proxima Nova"/>
                  <a:cs typeface="Proxima Nova"/>
                  <a:sym typeface="Proxima Nova"/>
                </a:rPr>
                <a:t>Data Generation</a:t>
              </a:r>
              <a:endParaRPr sz="1000" b="1">
                <a:solidFill>
                  <a:schemeClr val="accent1"/>
                </a:solidFill>
                <a:latin typeface="Proxima Nova"/>
                <a:ea typeface="Proxima Nova"/>
                <a:cs typeface="Proxima Nova"/>
                <a:sym typeface="Proxima Nova"/>
              </a:endParaRPr>
            </a:p>
          </p:txBody>
        </p:sp>
      </p:grpSp>
      <p:grpSp>
        <p:nvGrpSpPr>
          <p:cNvPr id="1037" name="Google Shape;1037;p142"/>
          <p:cNvGrpSpPr/>
          <p:nvPr/>
        </p:nvGrpSpPr>
        <p:grpSpPr>
          <a:xfrm>
            <a:off x="1307014" y="3345562"/>
            <a:ext cx="1475858" cy="1475858"/>
            <a:chOff x="1488983" y="2990650"/>
            <a:chExt cx="1635300" cy="1635300"/>
          </a:xfrm>
        </p:grpSpPr>
        <p:sp>
          <p:nvSpPr>
            <p:cNvPr id="1038" name="Google Shape;1038;p142"/>
            <p:cNvSpPr/>
            <p:nvPr/>
          </p:nvSpPr>
          <p:spPr>
            <a:xfrm>
              <a:off x="1488983" y="2990650"/>
              <a:ext cx="1635300" cy="1635300"/>
            </a:xfrm>
            <a:prstGeom prst="ellipse">
              <a:avLst/>
            </a:prstGeom>
            <a:solidFill>
              <a:srgbClr val="DDE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42"/>
            <p:cNvSpPr txBox="1"/>
            <p:nvPr/>
          </p:nvSpPr>
          <p:spPr>
            <a:xfrm>
              <a:off x="1620109" y="3973722"/>
              <a:ext cx="1373100" cy="545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accent1"/>
                  </a:solidFill>
                  <a:latin typeface="Proxima Nova"/>
                  <a:ea typeface="Proxima Nova"/>
                  <a:cs typeface="Proxima Nova"/>
                  <a:sym typeface="Proxima Nova"/>
                </a:rPr>
                <a:t>Preliminary</a:t>
              </a:r>
              <a:endParaRPr sz="1000" b="1">
                <a:solidFill>
                  <a:schemeClr val="accent1"/>
                </a:solidFill>
                <a:latin typeface="Proxima Nova"/>
                <a:ea typeface="Proxima Nova"/>
                <a:cs typeface="Proxima Nova"/>
                <a:sym typeface="Proxima Nova"/>
              </a:endParaRPr>
            </a:p>
            <a:p>
              <a:pPr marL="0" lvl="0" indent="0" algn="ctr" rtl="0">
                <a:spcBef>
                  <a:spcPts val="0"/>
                </a:spcBef>
                <a:spcAft>
                  <a:spcPts val="0"/>
                </a:spcAft>
                <a:buNone/>
              </a:pPr>
              <a:r>
                <a:rPr lang="en" sz="1000" b="1">
                  <a:solidFill>
                    <a:schemeClr val="accent1"/>
                  </a:solidFill>
                  <a:latin typeface="Proxima Nova"/>
                  <a:ea typeface="Proxima Nova"/>
                  <a:cs typeface="Proxima Nova"/>
                  <a:sym typeface="Proxima Nova"/>
                </a:rPr>
                <a:t>Variation Report</a:t>
              </a:r>
              <a:endParaRPr sz="1000" b="1">
                <a:solidFill>
                  <a:schemeClr val="accent1"/>
                </a:solidFill>
                <a:latin typeface="Proxima Nova"/>
                <a:ea typeface="Proxima Nova"/>
                <a:cs typeface="Proxima Nova"/>
                <a:sym typeface="Proxima Nova"/>
              </a:endParaRPr>
            </a:p>
          </p:txBody>
        </p:sp>
        <p:pic>
          <p:nvPicPr>
            <p:cNvPr id="1040" name="Google Shape;1040;p142"/>
            <p:cNvPicPr preferRelativeResize="0"/>
            <p:nvPr/>
          </p:nvPicPr>
          <p:blipFill>
            <a:blip r:embed="rId4">
              <a:alphaModFix/>
            </a:blip>
            <a:stretch>
              <a:fillRect/>
            </a:stretch>
          </p:blipFill>
          <p:spPr>
            <a:xfrm>
              <a:off x="1734536" y="3031609"/>
              <a:ext cx="1150998" cy="1150998"/>
            </a:xfrm>
            <a:prstGeom prst="rect">
              <a:avLst/>
            </a:prstGeom>
            <a:noFill/>
            <a:ln>
              <a:noFill/>
            </a:ln>
          </p:spPr>
        </p:pic>
      </p:grpSp>
      <p:sp>
        <p:nvSpPr>
          <p:cNvPr id="1041" name="Google Shape;1041;p142"/>
          <p:cNvSpPr txBox="1"/>
          <p:nvPr/>
        </p:nvSpPr>
        <p:spPr>
          <a:xfrm>
            <a:off x="141833" y="2720636"/>
            <a:ext cx="13929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latin typeface="Proxima Nova"/>
                <a:ea typeface="Proxima Nova"/>
                <a:cs typeface="Proxima Nova"/>
                <a:sym typeface="Proxima Nova"/>
              </a:rPr>
              <a:t>VCF / MAF / BED</a:t>
            </a:r>
            <a:endParaRPr sz="900">
              <a:latin typeface="Proxima Nova"/>
              <a:ea typeface="Proxima Nova"/>
              <a:cs typeface="Proxima Nova"/>
              <a:sym typeface="Proxima Nova"/>
            </a:endParaRPr>
          </a:p>
          <a:p>
            <a:pPr marL="0" lvl="0" indent="0" algn="r" rtl="0">
              <a:spcBef>
                <a:spcPts val="0"/>
              </a:spcBef>
              <a:spcAft>
                <a:spcPts val="0"/>
              </a:spcAft>
              <a:buNone/>
            </a:pPr>
            <a:r>
              <a:rPr lang="en" sz="900">
                <a:latin typeface="Proxima Nova"/>
                <a:ea typeface="Proxima Nova"/>
                <a:cs typeface="Proxima Nova"/>
                <a:sym typeface="Proxima Nova"/>
              </a:rPr>
              <a:t>Caller-specific CSV/TSV</a:t>
            </a:r>
            <a:endParaRPr sz="900">
              <a:latin typeface="Proxima Nova"/>
              <a:ea typeface="Proxima Nova"/>
              <a:cs typeface="Proxima Nova"/>
              <a:sym typeface="Proxima Nova"/>
            </a:endParaRPr>
          </a:p>
        </p:txBody>
      </p:sp>
      <p:sp>
        <p:nvSpPr>
          <p:cNvPr id="1042" name="Google Shape;1042;p142"/>
          <p:cNvSpPr/>
          <p:nvPr/>
        </p:nvSpPr>
        <p:spPr>
          <a:xfrm>
            <a:off x="1501681" y="2762027"/>
            <a:ext cx="354900" cy="35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1</a:t>
            </a:r>
            <a:endParaRPr b="1">
              <a:solidFill>
                <a:schemeClr val="lt1"/>
              </a:solidFill>
              <a:latin typeface="Proxima Nova"/>
              <a:ea typeface="Proxima Nova"/>
              <a:cs typeface="Proxima Nova"/>
              <a:sym typeface="Proxima Nova"/>
            </a:endParaRPr>
          </a:p>
        </p:txBody>
      </p:sp>
      <p:sp>
        <p:nvSpPr>
          <p:cNvPr id="1043" name="Google Shape;1043;p142"/>
          <p:cNvSpPr/>
          <p:nvPr/>
        </p:nvSpPr>
        <p:spPr>
          <a:xfrm>
            <a:off x="5994980" y="1901406"/>
            <a:ext cx="354900" cy="35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4</a:t>
            </a:r>
            <a:endParaRPr b="1">
              <a:solidFill>
                <a:schemeClr val="lt1"/>
              </a:solidFill>
              <a:latin typeface="Proxima Nova"/>
              <a:ea typeface="Proxima Nova"/>
              <a:cs typeface="Proxima Nova"/>
              <a:sym typeface="Proxima Nova"/>
            </a:endParaRPr>
          </a:p>
        </p:txBody>
      </p:sp>
      <p:grpSp>
        <p:nvGrpSpPr>
          <p:cNvPr id="1044" name="Google Shape;1044;p142"/>
          <p:cNvGrpSpPr/>
          <p:nvPr/>
        </p:nvGrpSpPr>
        <p:grpSpPr>
          <a:xfrm>
            <a:off x="3567769" y="3494544"/>
            <a:ext cx="2395800" cy="1257295"/>
            <a:chOff x="5956600" y="3436780"/>
            <a:chExt cx="2395800" cy="1257295"/>
          </a:xfrm>
        </p:grpSpPr>
        <p:sp>
          <p:nvSpPr>
            <p:cNvPr id="1045" name="Google Shape;1045;p142"/>
            <p:cNvSpPr/>
            <p:nvPr/>
          </p:nvSpPr>
          <p:spPr>
            <a:xfrm>
              <a:off x="5956600" y="3830975"/>
              <a:ext cx="2395800" cy="863100"/>
            </a:xfrm>
            <a:prstGeom prst="ellipse">
              <a:avLst/>
            </a:prstGeom>
            <a:solidFill>
              <a:srgbClr val="DDE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6" name="Google Shape;1046;p142"/>
            <p:cNvPicPr preferRelativeResize="0"/>
            <p:nvPr/>
          </p:nvPicPr>
          <p:blipFill>
            <a:blip r:embed="rId5">
              <a:alphaModFix/>
            </a:blip>
            <a:stretch>
              <a:fillRect/>
            </a:stretch>
          </p:blipFill>
          <p:spPr>
            <a:xfrm>
              <a:off x="7321254" y="3436780"/>
              <a:ext cx="940300" cy="940300"/>
            </a:xfrm>
            <a:prstGeom prst="rect">
              <a:avLst/>
            </a:prstGeom>
            <a:noFill/>
            <a:ln>
              <a:noFill/>
            </a:ln>
          </p:spPr>
        </p:pic>
        <p:sp>
          <p:nvSpPr>
            <p:cNvPr id="1047" name="Google Shape;1047;p142"/>
            <p:cNvSpPr txBox="1"/>
            <p:nvPr/>
          </p:nvSpPr>
          <p:spPr>
            <a:xfrm>
              <a:off x="6515950" y="4334749"/>
              <a:ext cx="127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accent1"/>
                  </a:solidFill>
                  <a:latin typeface="Proxima Nova"/>
                  <a:ea typeface="Proxima Nova"/>
                  <a:cs typeface="Proxima Nova"/>
                  <a:sym typeface="Proxima Nova"/>
                </a:rPr>
                <a:t>Knowledgebases</a:t>
              </a:r>
              <a:endParaRPr sz="1000" b="1">
                <a:solidFill>
                  <a:schemeClr val="accent1"/>
                </a:solidFill>
                <a:latin typeface="Proxima Nova"/>
                <a:ea typeface="Proxima Nova"/>
                <a:cs typeface="Proxima Nova"/>
                <a:sym typeface="Proxima Nova"/>
              </a:endParaRPr>
            </a:p>
          </p:txBody>
        </p:sp>
        <p:sp>
          <p:nvSpPr>
            <p:cNvPr id="1048" name="Google Shape;1048;p142"/>
            <p:cNvSpPr txBox="1"/>
            <p:nvPr/>
          </p:nvSpPr>
          <p:spPr>
            <a:xfrm>
              <a:off x="7552555" y="4039585"/>
              <a:ext cx="615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Proxima Nova"/>
                  <a:ea typeface="Proxima Nova"/>
                  <a:cs typeface="Proxima Nova"/>
                  <a:sym typeface="Proxima Nova"/>
                </a:rPr>
                <a:t>Others</a:t>
              </a:r>
              <a:endParaRPr sz="800">
                <a:solidFill>
                  <a:schemeClr val="lt1"/>
                </a:solidFill>
                <a:latin typeface="Proxima Nova"/>
                <a:ea typeface="Proxima Nova"/>
                <a:cs typeface="Proxima Nova"/>
                <a:sym typeface="Proxima Nova"/>
              </a:endParaRPr>
            </a:p>
          </p:txBody>
        </p:sp>
        <p:pic>
          <p:nvPicPr>
            <p:cNvPr id="1049" name="Google Shape;1049;p142"/>
            <p:cNvPicPr preferRelativeResize="0"/>
            <p:nvPr/>
          </p:nvPicPr>
          <p:blipFill>
            <a:blip r:embed="rId6">
              <a:alphaModFix/>
            </a:blip>
            <a:stretch>
              <a:fillRect/>
            </a:stretch>
          </p:blipFill>
          <p:spPr>
            <a:xfrm>
              <a:off x="6046744" y="3437511"/>
              <a:ext cx="940300" cy="940300"/>
            </a:xfrm>
            <a:prstGeom prst="rect">
              <a:avLst/>
            </a:prstGeom>
            <a:noFill/>
            <a:ln>
              <a:noFill/>
            </a:ln>
          </p:spPr>
        </p:pic>
        <p:sp>
          <p:nvSpPr>
            <p:cNvPr id="1050" name="Google Shape;1050;p142"/>
            <p:cNvSpPr txBox="1"/>
            <p:nvPr/>
          </p:nvSpPr>
          <p:spPr>
            <a:xfrm>
              <a:off x="6267102" y="4040365"/>
              <a:ext cx="615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Proxima Nova"/>
                  <a:ea typeface="Proxima Nova"/>
                  <a:cs typeface="Proxima Nova"/>
                  <a:sym typeface="Proxima Nova"/>
                </a:rPr>
                <a:t>ClinVar</a:t>
              </a:r>
              <a:endParaRPr sz="800">
                <a:solidFill>
                  <a:schemeClr val="lt1"/>
                </a:solidFill>
                <a:latin typeface="Proxima Nova"/>
                <a:ea typeface="Proxima Nova"/>
                <a:cs typeface="Proxima Nova"/>
                <a:sym typeface="Proxima Nova"/>
              </a:endParaRPr>
            </a:p>
          </p:txBody>
        </p:sp>
        <p:pic>
          <p:nvPicPr>
            <p:cNvPr id="1051" name="Google Shape;1051;p142"/>
            <p:cNvPicPr preferRelativeResize="0"/>
            <p:nvPr/>
          </p:nvPicPr>
          <p:blipFill>
            <a:blip r:embed="rId7">
              <a:alphaModFix/>
            </a:blip>
            <a:stretch>
              <a:fillRect/>
            </a:stretch>
          </p:blipFill>
          <p:spPr>
            <a:xfrm>
              <a:off x="6684350" y="3567295"/>
              <a:ext cx="940300" cy="940318"/>
            </a:xfrm>
            <a:prstGeom prst="rect">
              <a:avLst/>
            </a:prstGeom>
            <a:noFill/>
            <a:ln>
              <a:noFill/>
            </a:ln>
          </p:spPr>
        </p:pic>
        <p:sp>
          <p:nvSpPr>
            <p:cNvPr id="1052" name="Google Shape;1052;p142"/>
            <p:cNvSpPr txBox="1"/>
            <p:nvPr/>
          </p:nvSpPr>
          <p:spPr>
            <a:xfrm>
              <a:off x="6936955" y="4171017"/>
              <a:ext cx="615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Proxima Nova"/>
                  <a:ea typeface="Proxima Nova"/>
                  <a:cs typeface="Proxima Nova"/>
                  <a:sym typeface="Proxima Nova"/>
                </a:rPr>
                <a:t>CIViC</a:t>
              </a:r>
              <a:endParaRPr sz="800">
                <a:solidFill>
                  <a:schemeClr val="lt1"/>
                </a:solidFill>
                <a:latin typeface="Proxima Nova"/>
                <a:ea typeface="Proxima Nova"/>
                <a:cs typeface="Proxima Nova"/>
                <a:sym typeface="Proxima Nova"/>
              </a:endParaRPr>
            </a:p>
          </p:txBody>
        </p:sp>
      </p:grpSp>
      <p:grpSp>
        <p:nvGrpSpPr>
          <p:cNvPr id="1053" name="Google Shape;1053;p142"/>
          <p:cNvGrpSpPr/>
          <p:nvPr/>
        </p:nvGrpSpPr>
        <p:grpSpPr>
          <a:xfrm>
            <a:off x="2839239" y="1725585"/>
            <a:ext cx="1475858" cy="1475858"/>
            <a:chOff x="1488983" y="2990650"/>
            <a:chExt cx="1635300" cy="1635300"/>
          </a:xfrm>
        </p:grpSpPr>
        <p:sp>
          <p:nvSpPr>
            <p:cNvPr id="1054" name="Google Shape;1054;p142"/>
            <p:cNvSpPr/>
            <p:nvPr/>
          </p:nvSpPr>
          <p:spPr>
            <a:xfrm>
              <a:off x="1488983" y="2990650"/>
              <a:ext cx="1635300" cy="1635300"/>
            </a:xfrm>
            <a:prstGeom prst="ellipse">
              <a:avLst/>
            </a:prstGeom>
            <a:solidFill>
              <a:srgbClr val="DDE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42"/>
            <p:cNvSpPr txBox="1"/>
            <p:nvPr/>
          </p:nvSpPr>
          <p:spPr>
            <a:xfrm>
              <a:off x="1620109" y="4196378"/>
              <a:ext cx="1373100" cy="375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accent1"/>
                  </a:solidFill>
                  <a:latin typeface="Proxima Nova"/>
                  <a:ea typeface="Proxima Nova"/>
                  <a:cs typeface="Proxima Nova"/>
                  <a:sym typeface="Proxima Nova"/>
                </a:rPr>
                <a:t>VRS</a:t>
              </a:r>
              <a:endParaRPr sz="1000" b="1">
                <a:solidFill>
                  <a:schemeClr val="accent1"/>
                </a:solidFill>
                <a:latin typeface="Proxima Nova"/>
                <a:ea typeface="Proxima Nova"/>
                <a:cs typeface="Proxima Nova"/>
                <a:sym typeface="Proxima Nova"/>
              </a:endParaRPr>
            </a:p>
          </p:txBody>
        </p:sp>
      </p:grpSp>
      <p:grpSp>
        <p:nvGrpSpPr>
          <p:cNvPr id="1056" name="Google Shape;1056;p142"/>
          <p:cNvGrpSpPr/>
          <p:nvPr/>
        </p:nvGrpSpPr>
        <p:grpSpPr>
          <a:xfrm>
            <a:off x="4932914" y="1155291"/>
            <a:ext cx="1475858" cy="1475858"/>
            <a:chOff x="2655513" y="1123591"/>
            <a:chExt cx="1475858" cy="1475858"/>
          </a:xfrm>
        </p:grpSpPr>
        <p:grpSp>
          <p:nvGrpSpPr>
            <p:cNvPr id="1057" name="Google Shape;1057;p142"/>
            <p:cNvGrpSpPr/>
            <p:nvPr/>
          </p:nvGrpSpPr>
          <p:grpSpPr>
            <a:xfrm>
              <a:off x="2655513" y="1123591"/>
              <a:ext cx="1475858" cy="1475858"/>
              <a:chOff x="1488983" y="2990650"/>
              <a:chExt cx="1635300" cy="1635300"/>
            </a:xfrm>
          </p:grpSpPr>
          <p:sp>
            <p:nvSpPr>
              <p:cNvPr id="1058" name="Google Shape;1058;p142"/>
              <p:cNvSpPr/>
              <p:nvPr/>
            </p:nvSpPr>
            <p:spPr>
              <a:xfrm>
                <a:off x="1488983" y="2990650"/>
                <a:ext cx="1635300" cy="1635300"/>
              </a:xfrm>
              <a:prstGeom prst="ellipse">
                <a:avLst/>
              </a:prstGeom>
              <a:solidFill>
                <a:srgbClr val="DDE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42"/>
              <p:cNvSpPr txBox="1"/>
              <p:nvPr/>
            </p:nvSpPr>
            <p:spPr>
              <a:xfrm>
                <a:off x="1620109" y="3973722"/>
                <a:ext cx="1373100" cy="545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accent1"/>
                    </a:solidFill>
                    <a:latin typeface="Proxima Nova"/>
                    <a:ea typeface="Proxima Nova"/>
                    <a:cs typeface="Proxima Nova"/>
                    <a:sym typeface="Proxima Nova"/>
                  </a:rPr>
                  <a:t>Report / Study</a:t>
                </a:r>
                <a:endParaRPr sz="1000" b="1">
                  <a:solidFill>
                    <a:schemeClr val="accent1"/>
                  </a:solidFill>
                  <a:latin typeface="Proxima Nova"/>
                  <a:ea typeface="Proxima Nova"/>
                  <a:cs typeface="Proxima Nova"/>
                  <a:sym typeface="Proxima Nova"/>
                </a:endParaRPr>
              </a:p>
              <a:p>
                <a:pPr marL="0" lvl="0" indent="0" algn="ctr" rtl="0">
                  <a:spcBef>
                    <a:spcPts val="0"/>
                  </a:spcBef>
                  <a:spcAft>
                    <a:spcPts val="0"/>
                  </a:spcAft>
                  <a:buNone/>
                </a:pPr>
                <a:r>
                  <a:rPr lang="en" sz="1000" b="1">
                    <a:solidFill>
                      <a:schemeClr val="accent1"/>
                    </a:solidFill>
                    <a:latin typeface="Proxima Nova"/>
                    <a:ea typeface="Proxima Nova"/>
                    <a:cs typeface="Proxima Nova"/>
                    <a:sym typeface="Proxima Nova"/>
                  </a:rPr>
                  <a:t>Database</a:t>
                </a:r>
                <a:endParaRPr sz="1000" b="1">
                  <a:solidFill>
                    <a:schemeClr val="accent1"/>
                  </a:solidFill>
                  <a:latin typeface="Proxima Nova"/>
                  <a:ea typeface="Proxima Nova"/>
                  <a:cs typeface="Proxima Nova"/>
                  <a:sym typeface="Proxima Nova"/>
                </a:endParaRPr>
              </a:p>
            </p:txBody>
          </p:sp>
        </p:grpSp>
        <p:pic>
          <p:nvPicPr>
            <p:cNvPr id="1060" name="Google Shape;1060;p142"/>
            <p:cNvPicPr preferRelativeResize="0"/>
            <p:nvPr/>
          </p:nvPicPr>
          <p:blipFill>
            <a:blip r:embed="rId8">
              <a:alphaModFix/>
            </a:blip>
            <a:stretch>
              <a:fillRect/>
            </a:stretch>
          </p:blipFill>
          <p:spPr>
            <a:xfrm>
              <a:off x="2934253" y="1197344"/>
              <a:ext cx="940300" cy="940300"/>
            </a:xfrm>
            <a:prstGeom prst="rect">
              <a:avLst/>
            </a:prstGeom>
            <a:noFill/>
            <a:ln>
              <a:noFill/>
            </a:ln>
          </p:spPr>
        </p:pic>
        <p:sp>
          <p:nvSpPr>
            <p:cNvPr id="1061" name="Google Shape;1061;p142"/>
            <p:cNvSpPr txBox="1"/>
            <p:nvPr/>
          </p:nvSpPr>
          <p:spPr>
            <a:xfrm>
              <a:off x="3062022" y="1789024"/>
              <a:ext cx="870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Proxima Nova"/>
                  <a:ea typeface="Proxima Nova"/>
                  <a:cs typeface="Proxima Nova"/>
                  <a:sym typeface="Proxima Nova"/>
                </a:rPr>
                <a:t>Documents</a:t>
              </a:r>
              <a:endParaRPr sz="800">
                <a:solidFill>
                  <a:schemeClr val="lt1"/>
                </a:solidFill>
                <a:latin typeface="Proxima Nova"/>
                <a:ea typeface="Proxima Nova"/>
                <a:cs typeface="Proxima Nova"/>
                <a:sym typeface="Proxima Nova"/>
              </a:endParaRPr>
            </a:p>
          </p:txBody>
        </p:sp>
      </p:grpSp>
      <p:sp>
        <p:nvSpPr>
          <p:cNvPr id="1062" name="Google Shape;1062;p142"/>
          <p:cNvSpPr/>
          <p:nvPr/>
        </p:nvSpPr>
        <p:spPr>
          <a:xfrm rot="-8100000">
            <a:off x="2740205" y="2918289"/>
            <a:ext cx="212132" cy="766221"/>
          </a:xfrm>
          <a:prstGeom prst="down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42"/>
          <p:cNvSpPr/>
          <p:nvPr/>
        </p:nvSpPr>
        <p:spPr>
          <a:xfrm>
            <a:off x="2631778" y="3173140"/>
            <a:ext cx="354900" cy="35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2</a:t>
            </a:r>
            <a:endParaRPr b="1">
              <a:solidFill>
                <a:schemeClr val="lt1"/>
              </a:solidFill>
              <a:latin typeface="Proxima Nova"/>
              <a:ea typeface="Proxima Nova"/>
              <a:cs typeface="Proxima Nova"/>
              <a:sym typeface="Proxima Nova"/>
            </a:endParaRPr>
          </a:p>
        </p:txBody>
      </p:sp>
      <p:sp>
        <p:nvSpPr>
          <p:cNvPr id="1064" name="Google Shape;1064;p142"/>
          <p:cNvSpPr txBox="1"/>
          <p:nvPr/>
        </p:nvSpPr>
        <p:spPr>
          <a:xfrm>
            <a:off x="2819065" y="3200429"/>
            <a:ext cx="10113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Proxima Nova"/>
                <a:ea typeface="Proxima Nova"/>
                <a:cs typeface="Proxima Nova"/>
                <a:sym typeface="Proxima Nova"/>
              </a:rPr>
              <a:t>Translated</a:t>
            </a:r>
            <a:endParaRPr sz="900">
              <a:latin typeface="Proxima Nova"/>
              <a:ea typeface="Proxima Nova"/>
              <a:cs typeface="Proxima Nova"/>
              <a:sym typeface="Proxima Nova"/>
            </a:endParaRPr>
          </a:p>
          <a:p>
            <a:pPr marL="0" lvl="0" indent="0" algn="ctr" rtl="0">
              <a:spcBef>
                <a:spcPts val="0"/>
              </a:spcBef>
              <a:spcAft>
                <a:spcPts val="0"/>
              </a:spcAft>
              <a:buNone/>
            </a:pPr>
            <a:r>
              <a:rPr lang="en" sz="900">
                <a:latin typeface="Proxima Nova"/>
                <a:ea typeface="Proxima Nova"/>
                <a:cs typeface="Proxima Nova"/>
                <a:sym typeface="Proxima Nova"/>
              </a:rPr>
              <a:t>to machine</a:t>
            </a:r>
            <a:endParaRPr sz="900">
              <a:latin typeface="Proxima Nova"/>
              <a:ea typeface="Proxima Nova"/>
              <a:cs typeface="Proxima Nova"/>
              <a:sym typeface="Proxima Nova"/>
            </a:endParaRPr>
          </a:p>
          <a:p>
            <a:pPr marL="0" lvl="0" indent="0" algn="ctr" rtl="0">
              <a:spcBef>
                <a:spcPts val="0"/>
              </a:spcBef>
              <a:spcAft>
                <a:spcPts val="0"/>
              </a:spcAft>
              <a:buNone/>
            </a:pPr>
            <a:r>
              <a:rPr lang="en" sz="900">
                <a:latin typeface="Proxima Nova"/>
                <a:ea typeface="Proxima Nova"/>
                <a:cs typeface="Proxima Nova"/>
                <a:sym typeface="Proxima Nova"/>
              </a:rPr>
              <a:t>semantics (VRS)</a:t>
            </a:r>
            <a:endParaRPr sz="900">
              <a:latin typeface="Proxima Nova"/>
              <a:ea typeface="Proxima Nova"/>
              <a:cs typeface="Proxima Nova"/>
              <a:sym typeface="Proxima Nova"/>
            </a:endParaRPr>
          </a:p>
        </p:txBody>
      </p:sp>
      <p:sp>
        <p:nvSpPr>
          <p:cNvPr id="1065" name="Google Shape;1065;p142"/>
          <p:cNvSpPr txBox="1"/>
          <p:nvPr/>
        </p:nvSpPr>
        <p:spPr>
          <a:xfrm>
            <a:off x="4545866" y="3064720"/>
            <a:ext cx="1256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Proxima Nova"/>
                <a:ea typeface="Proxima Nova"/>
                <a:cs typeface="Proxima Nova"/>
                <a:sym typeface="Proxima Nova"/>
              </a:rPr>
              <a:t>Machine-interpreted</a:t>
            </a:r>
            <a:endParaRPr sz="900">
              <a:latin typeface="Proxima Nova"/>
              <a:ea typeface="Proxima Nova"/>
              <a:cs typeface="Proxima Nova"/>
              <a:sym typeface="Proxima Nova"/>
            </a:endParaRPr>
          </a:p>
          <a:p>
            <a:pPr marL="0" lvl="0" indent="0" algn="l" rtl="0">
              <a:spcBef>
                <a:spcPts val="0"/>
              </a:spcBef>
              <a:spcAft>
                <a:spcPts val="0"/>
              </a:spcAft>
              <a:buNone/>
            </a:pPr>
            <a:r>
              <a:rPr lang="en" sz="900">
                <a:latin typeface="Proxima Nova"/>
                <a:ea typeface="Proxima Nova"/>
                <a:cs typeface="Proxima Nova"/>
                <a:sym typeface="Proxima Nova"/>
              </a:rPr>
              <a:t>resources</a:t>
            </a:r>
            <a:endParaRPr sz="900">
              <a:latin typeface="Proxima Nova"/>
              <a:ea typeface="Proxima Nova"/>
              <a:cs typeface="Proxima Nova"/>
              <a:sym typeface="Proxima Nova"/>
            </a:endParaRPr>
          </a:p>
        </p:txBody>
      </p:sp>
      <p:grpSp>
        <p:nvGrpSpPr>
          <p:cNvPr id="1066" name="Google Shape;1066;p142"/>
          <p:cNvGrpSpPr/>
          <p:nvPr/>
        </p:nvGrpSpPr>
        <p:grpSpPr>
          <a:xfrm rot="4343154">
            <a:off x="3928825" y="3061945"/>
            <a:ext cx="936299" cy="604398"/>
            <a:chOff x="3608803" y="3970725"/>
            <a:chExt cx="1096047" cy="739516"/>
          </a:xfrm>
        </p:grpSpPr>
        <p:sp>
          <p:nvSpPr>
            <p:cNvPr id="1067" name="Google Shape;1067;p142"/>
            <p:cNvSpPr/>
            <p:nvPr/>
          </p:nvSpPr>
          <p:spPr>
            <a:xfrm rot="-7146109">
              <a:off x="4116056" y="3809867"/>
              <a:ext cx="212187" cy="986516"/>
            </a:xfrm>
            <a:prstGeom prst="down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42"/>
            <p:cNvSpPr/>
            <p:nvPr/>
          </p:nvSpPr>
          <p:spPr>
            <a:xfrm rot="3653891">
              <a:off x="3985559" y="3884675"/>
              <a:ext cx="212187" cy="986632"/>
            </a:xfrm>
            <a:prstGeom prst="down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9" name="Google Shape;1069;p142"/>
          <p:cNvSpPr/>
          <p:nvPr/>
        </p:nvSpPr>
        <p:spPr>
          <a:xfrm>
            <a:off x="4215575" y="3166300"/>
            <a:ext cx="354900" cy="35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3</a:t>
            </a:r>
            <a:endParaRPr b="1">
              <a:solidFill>
                <a:schemeClr val="lt1"/>
              </a:solidFill>
              <a:latin typeface="Proxima Nova"/>
              <a:ea typeface="Proxima Nova"/>
              <a:cs typeface="Proxima Nova"/>
              <a:sym typeface="Proxima Nova"/>
            </a:endParaRPr>
          </a:p>
        </p:txBody>
      </p:sp>
      <p:sp>
        <p:nvSpPr>
          <p:cNvPr id="1070" name="Google Shape;1070;p142"/>
          <p:cNvSpPr/>
          <p:nvPr/>
        </p:nvSpPr>
        <p:spPr>
          <a:xfrm>
            <a:off x="4373484" y="1907285"/>
            <a:ext cx="354900" cy="35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4</a:t>
            </a:r>
            <a:endParaRPr b="1">
              <a:solidFill>
                <a:schemeClr val="lt1"/>
              </a:solidFill>
              <a:latin typeface="Proxima Nova"/>
              <a:ea typeface="Proxima Nova"/>
              <a:cs typeface="Proxima Nova"/>
              <a:sym typeface="Proxima Nova"/>
            </a:endParaRPr>
          </a:p>
        </p:txBody>
      </p:sp>
      <p:sp>
        <p:nvSpPr>
          <p:cNvPr id="1071" name="Google Shape;1071;p142"/>
          <p:cNvSpPr txBox="1"/>
          <p:nvPr/>
        </p:nvSpPr>
        <p:spPr>
          <a:xfrm>
            <a:off x="4085986" y="1347195"/>
            <a:ext cx="7881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Proxima Nova"/>
                <a:ea typeface="Proxima Nova"/>
                <a:cs typeface="Proxima Nova"/>
                <a:sym typeface="Proxima Nova"/>
              </a:rPr>
              <a:t>Results</a:t>
            </a:r>
            <a:endParaRPr sz="900">
              <a:latin typeface="Proxima Nova"/>
              <a:ea typeface="Proxima Nova"/>
              <a:cs typeface="Proxima Nova"/>
              <a:sym typeface="Proxima Nova"/>
            </a:endParaRPr>
          </a:p>
          <a:p>
            <a:pPr marL="0" lvl="0" indent="0" algn="ctr" rtl="0">
              <a:spcBef>
                <a:spcPts val="0"/>
              </a:spcBef>
              <a:spcAft>
                <a:spcPts val="0"/>
              </a:spcAft>
              <a:buNone/>
            </a:pPr>
            <a:r>
              <a:rPr lang="en" sz="900">
                <a:latin typeface="Proxima Nova"/>
                <a:ea typeface="Proxima Nova"/>
                <a:cs typeface="Proxima Nova"/>
                <a:sym typeface="Proxima Nova"/>
              </a:rPr>
              <a:t>databased</a:t>
            </a:r>
            <a:endParaRPr sz="900">
              <a:latin typeface="Proxima Nova"/>
              <a:ea typeface="Proxima Nova"/>
              <a:cs typeface="Proxima Nova"/>
              <a:sym typeface="Proxima Nova"/>
            </a:endParaRPr>
          </a:p>
          <a:p>
            <a:pPr marL="0" lvl="0" indent="0" algn="ctr" rtl="0">
              <a:spcBef>
                <a:spcPts val="0"/>
              </a:spcBef>
              <a:spcAft>
                <a:spcPts val="0"/>
              </a:spcAft>
              <a:buNone/>
            </a:pPr>
            <a:r>
              <a:rPr lang="en" sz="900">
                <a:latin typeface="Proxima Nova"/>
                <a:ea typeface="Proxima Nova"/>
                <a:cs typeface="Proxima Nova"/>
                <a:sym typeface="Proxima Nova"/>
              </a:rPr>
              <a:t>with VRS</a:t>
            </a:r>
            <a:endParaRPr sz="900">
              <a:latin typeface="Proxima Nova"/>
              <a:ea typeface="Proxima Nova"/>
              <a:cs typeface="Proxima Nova"/>
              <a:sym typeface="Proxima Nova"/>
            </a:endParaRPr>
          </a:p>
        </p:txBody>
      </p:sp>
      <p:sp>
        <p:nvSpPr>
          <p:cNvPr id="1072" name="Google Shape;1072;p142"/>
          <p:cNvSpPr/>
          <p:nvPr/>
        </p:nvSpPr>
        <p:spPr>
          <a:xfrm>
            <a:off x="6800684" y="1496803"/>
            <a:ext cx="354900" cy="35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5</a:t>
            </a:r>
            <a:endParaRPr b="1">
              <a:solidFill>
                <a:schemeClr val="lt1"/>
              </a:solidFill>
              <a:latin typeface="Proxima Nova"/>
              <a:ea typeface="Proxima Nova"/>
              <a:cs typeface="Proxima Nova"/>
              <a:sym typeface="Proxima Nova"/>
            </a:endParaRPr>
          </a:p>
        </p:txBody>
      </p:sp>
      <p:sp>
        <p:nvSpPr>
          <p:cNvPr id="1073" name="Google Shape;1073;p142"/>
          <p:cNvSpPr txBox="1"/>
          <p:nvPr/>
        </p:nvSpPr>
        <p:spPr>
          <a:xfrm>
            <a:off x="6287225" y="947249"/>
            <a:ext cx="13929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Proxima Nova"/>
                <a:ea typeface="Proxima Nova"/>
                <a:cs typeface="Proxima Nova"/>
                <a:sym typeface="Proxima Nova"/>
              </a:rPr>
              <a:t>Human-readable</a:t>
            </a:r>
            <a:endParaRPr sz="900">
              <a:latin typeface="Proxima Nova"/>
              <a:ea typeface="Proxima Nova"/>
              <a:cs typeface="Proxima Nova"/>
              <a:sym typeface="Proxima Nova"/>
            </a:endParaRPr>
          </a:p>
          <a:p>
            <a:pPr marL="0" lvl="0" indent="0" algn="ctr" rtl="0">
              <a:spcBef>
                <a:spcPts val="0"/>
              </a:spcBef>
              <a:spcAft>
                <a:spcPts val="0"/>
              </a:spcAft>
              <a:buNone/>
            </a:pPr>
            <a:r>
              <a:rPr lang="en" sz="900">
                <a:latin typeface="Proxima Nova"/>
                <a:ea typeface="Proxima Nova"/>
                <a:cs typeface="Proxima Nova"/>
                <a:sym typeface="Proxima Nova"/>
              </a:rPr>
              <a:t>report export in</a:t>
            </a:r>
            <a:endParaRPr sz="900">
              <a:latin typeface="Proxima Nova"/>
              <a:ea typeface="Proxima Nova"/>
              <a:cs typeface="Proxima Nova"/>
              <a:sym typeface="Proxima Nova"/>
            </a:endParaRPr>
          </a:p>
          <a:p>
            <a:pPr marL="0" lvl="0" indent="0" algn="ctr" rtl="0">
              <a:spcBef>
                <a:spcPts val="0"/>
              </a:spcBef>
              <a:spcAft>
                <a:spcPts val="0"/>
              </a:spcAft>
              <a:buNone/>
            </a:pPr>
            <a:r>
              <a:rPr lang="en" sz="900">
                <a:latin typeface="Proxima Nova"/>
                <a:ea typeface="Proxima Nova"/>
                <a:cs typeface="Proxima Nova"/>
                <a:sym typeface="Proxima Nova"/>
              </a:rPr>
              <a:t>HGVS / ISCN / Other</a:t>
            </a:r>
            <a:endParaRPr sz="900">
              <a:latin typeface="Proxima Nova"/>
              <a:ea typeface="Proxima Nova"/>
              <a:cs typeface="Proxima Nova"/>
              <a:sym typeface="Proxima Nova"/>
            </a:endParaRPr>
          </a:p>
        </p:txBody>
      </p:sp>
      <p:sp>
        <p:nvSpPr>
          <p:cNvPr id="1074" name="Google Shape;1074;p142"/>
          <p:cNvSpPr txBox="1"/>
          <p:nvPr/>
        </p:nvSpPr>
        <p:spPr>
          <a:xfrm>
            <a:off x="6665717" y="1931609"/>
            <a:ext cx="691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Proxima Nova"/>
                <a:ea typeface="Proxima Nova"/>
                <a:cs typeface="Proxima Nova"/>
                <a:sym typeface="Proxima Nova"/>
              </a:rPr>
              <a:t>Validate</a:t>
            </a:r>
            <a:endParaRPr sz="900">
              <a:latin typeface="Proxima Nova"/>
              <a:ea typeface="Proxima Nova"/>
              <a:cs typeface="Proxima Nova"/>
              <a:sym typeface="Proxima Nova"/>
            </a:endParaRPr>
          </a:p>
        </p:txBody>
      </p:sp>
      <p:sp>
        <p:nvSpPr>
          <p:cNvPr id="1075" name="Google Shape;1075;p142"/>
          <p:cNvSpPr/>
          <p:nvPr/>
        </p:nvSpPr>
        <p:spPr>
          <a:xfrm>
            <a:off x="6831709" y="2197820"/>
            <a:ext cx="354900" cy="35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6</a:t>
            </a:r>
            <a:endParaRPr b="1">
              <a:solidFill>
                <a:schemeClr val="lt1"/>
              </a:solidFill>
              <a:latin typeface="Proxima Nova"/>
              <a:ea typeface="Proxima Nova"/>
              <a:cs typeface="Proxima Nova"/>
              <a:sym typeface="Proxima Nova"/>
            </a:endParaRPr>
          </a:p>
        </p:txBody>
      </p:sp>
      <p:pic>
        <p:nvPicPr>
          <p:cNvPr id="1076" name="Google Shape;1076;p142"/>
          <p:cNvPicPr preferRelativeResize="0"/>
          <p:nvPr/>
        </p:nvPicPr>
        <p:blipFill>
          <a:blip r:embed="rId9">
            <a:alphaModFix/>
          </a:blip>
          <a:stretch>
            <a:fillRect/>
          </a:stretch>
        </p:blipFill>
        <p:spPr>
          <a:xfrm>
            <a:off x="2970650" y="1739062"/>
            <a:ext cx="1208550" cy="1208550"/>
          </a:xfrm>
          <a:prstGeom prst="rect">
            <a:avLst/>
          </a:prstGeom>
          <a:noFill/>
          <a:ln>
            <a:noFill/>
          </a:ln>
        </p:spPr>
      </p:pic>
      <p:sp>
        <p:nvSpPr>
          <p:cNvPr id="1077" name="Google Shape;1077;p142"/>
          <p:cNvSpPr/>
          <p:nvPr/>
        </p:nvSpPr>
        <p:spPr>
          <a:xfrm rot="-8100000">
            <a:off x="6231499" y="1860939"/>
            <a:ext cx="1387344" cy="1473045"/>
          </a:xfrm>
          <a:prstGeom prst="bentArrow">
            <a:avLst>
              <a:gd name="adj1" fmla="val 8927"/>
              <a:gd name="adj2" fmla="val 8575"/>
              <a:gd name="adj3" fmla="val 10265"/>
              <a:gd name="adj4" fmla="val 80104"/>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8" name="Google Shape;1078;p142"/>
          <p:cNvPicPr preferRelativeResize="0"/>
          <p:nvPr/>
        </p:nvPicPr>
        <p:blipFill>
          <a:blip r:embed="rId10">
            <a:alphaModFix/>
          </a:blip>
          <a:stretch>
            <a:fillRect/>
          </a:stretch>
        </p:blipFill>
        <p:spPr>
          <a:xfrm>
            <a:off x="6383566" y="2553488"/>
            <a:ext cx="1256100" cy="1349300"/>
          </a:xfrm>
          <a:prstGeom prst="rect">
            <a:avLst/>
          </a:prstGeom>
          <a:noFill/>
          <a:ln>
            <a:noFill/>
          </a:ln>
        </p:spPr>
      </p:pic>
      <p:grpSp>
        <p:nvGrpSpPr>
          <p:cNvPr id="1079" name="Google Shape;1079;p142"/>
          <p:cNvGrpSpPr/>
          <p:nvPr/>
        </p:nvGrpSpPr>
        <p:grpSpPr>
          <a:xfrm>
            <a:off x="7512842" y="1152154"/>
            <a:ext cx="1475858" cy="1482115"/>
            <a:chOff x="6476158" y="885150"/>
            <a:chExt cx="1635300" cy="1642232"/>
          </a:xfrm>
        </p:grpSpPr>
        <p:sp>
          <p:nvSpPr>
            <p:cNvPr id="1080" name="Google Shape;1080;p142"/>
            <p:cNvSpPr/>
            <p:nvPr/>
          </p:nvSpPr>
          <p:spPr>
            <a:xfrm>
              <a:off x="6476158" y="885150"/>
              <a:ext cx="1635300" cy="1635300"/>
            </a:xfrm>
            <a:prstGeom prst="ellipse">
              <a:avLst/>
            </a:prstGeom>
            <a:solidFill>
              <a:srgbClr val="DDEA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42"/>
            <p:cNvSpPr txBox="1"/>
            <p:nvPr/>
          </p:nvSpPr>
          <p:spPr>
            <a:xfrm>
              <a:off x="6607284" y="1981682"/>
              <a:ext cx="1373100" cy="545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accent1"/>
                  </a:solidFill>
                  <a:latin typeface="Proxima Nova"/>
                  <a:ea typeface="Proxima Nova"/>
                  <a:cs typeface="Proxima Nova"/>
                  <a:sym typeface="Proxima Nova"/>
                </a:rPr>
                <a:t>Clinical Reports</a:t>
              </a:r>
              <a:endParaRPr sz="1000" b="1">
                <a:solidFill>
                  <a:schemeClr val="accent1"/>
                </a:solidFill>
                <a:latin typeface="Proxima Nova"/>
                <a:ea typeface="Proxima Nova"/>
                <a:cs typeface="Proxima Nova"/>
                <a:sym typeface="Proxima Nova"/>
              </a:endParaRPr>
            </a:p>
            <a:p>
              <a:pPr marL="0" lvl="0" indent="0" algn="ctr" rtl="0">
                <a:spcBef>
                  <a:spcPts val="0"/>
                </a:spcBef>
                <a:spcAft>
                  <a:spcPts val="0"/>
                </a:spcAft>
                <a:buNone/>
              </a:pPr>
              <a:r>
                <a:rPr lang="en" sz="1000" b="1">
                  <a:solidFill>
                    <a:schemeClr val="accent1"/>
                  </a:solidFill>
                  <a:latin typeface="Proxima Nova"/>
                  <a:ea typeface="Proxima Nova"/>
                  <a:cs typeface="Proxima Nova"/>
                  <a:sym typeface="Proxima Nova"/>
                </a:rPr>
                <a:t>&amp; Studies</a:t>
              </a:r>
              <a:endParaRPr sz="1000" b="1">
                <a:solidFill>
                  <a:schemeClr val="accent1"/>
                </a:solidFill>
                <a:latin typeface="Proxima Nova"/>
                <a:ea typeface="Proxima Nova"/>
                <a:cs typeface="Proxima Nova"/>
                <a:sym typeface="Proxima Nova"/>
              </a:endParaRPr>
            </a:p>
          </p:txBody>
        </p:sp>
        <p:pic>
          <p:nvPicPr>
            <p:cNvPr id="1082" name="Google Shape;1082;p142"/>
            <p:cNvPicPr preferRelativeResize="0"/>
            <p:nvPr/>
          </p:nvPicPr>
          <p:blipFill>
            <a:blip r:embed="rId11">
              <a:alphaModFix/>
            </a:blip>
            <a:stretch>
              <a:fillRect/>
            </a:stretch>
          </p:blipFill>
          <p:spPr>
            <a:xfrm>
              <a:off x="6730552" y="945726"/>
              <a:ext cx="1167400" cy="1167426"/>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pic>
        <p:nvPicPr>
          <p:cNvPr id="1087" name="Google Shape;1087;p143"/>
          <p:cNvPicPr preferRelativeResize="0"/>
          <p:nvPr/>
        </p:nvPicPr>
        <p:blipFill>
          <a:blip r:embed="rId3">
            <a:alphaModFix/>
          </a:blip>
          <a:stretch>
            <a:fillRect/>
          </a:stretch>
        </p:blipFill>
        <p:spPr>
          <a:xfrm>
            <a:off x="159725" y="888511"/>
            <a:ext cx="8824551" cy="3851950"/>
          </a:xfrm>
          <a:prstGeom prst="rect">
            <a:avLst/>
          </a:prstGeom>
          <a:noFill/>
          <a:ln>
            <a:noFill/>
          </a:ln>
        </p:spPr>
      </p:pic>
      <p:sp>
        <p:nvSpPr>
          <p:cNvPr id="1088" name="Google Shape;1088;p143"/>
          <p:cNvSpPr txBox="1">
            <a:spLocks noGrp="1"/>
          </p:cNvSpPr>
          <p:nvPr>
            <p:ph type="title"/>
          </p:nvPr>
        </p:nvSpPr>
        <p:spPr>
          <a:xfrm>
            <a:off x="381000" y="365892"/>
            <a:ext cx="5518200" cy="39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Converting Value Objects into Identifiers</a:t>
            </a:r>
            <a:endParaRPr/>
          </a:p>
        </p:txBody>
      </p:sp>
      <p:sp>
        <p:nvSpPr>
          <p:cNvPr id="1089" name="Google Shape;1089;p143"/>
          <p:cNvSpPr txBox="1"/>
          <p:nvPr/>
        </p:nvSpPr>
        <p:spPr>
          <a:xfrm>
            <a:off x="5937450" y="4565028"/>
            <a:ext cx="2965500" cy="2853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Clr>
                <a:srgbClr val="2F3124"/>
              </a:buClr>
              <a:buSzPts val="1100"/>
              <a:buFont typeface="Arial"/>
              <a:buNone/>
            </a:pPr>
            <a:r>
              <a:rPr lang="en" sz="1100">
                <a:solidFill>
                  <a:srgbClr val="666666"/>
                </a:solidFill>
              </a:rPr>
              <a:t>Wagner AH, et al. </a:t>
            </a:r>
            <a:r>
              <a:rPr lang="en" sz="1100" i="1">
                <a:solidFill>
                  <a:srgbClr val="666666"/>
                </a:solidFill>
              </a:rPr>
              <a:t>Cell Genomics</a:t>
            </a:r>
            <a:r>
              <a:rPr lang="en" sz="1100">
                <a:solidFill>
                  <a:srgbClr val="666666"/>
                </a:solidFill>
              </a:rPr>
              <a:t>. 2021</a:t>
            </a:r>
            <a:endParaRPr sz="1300">
              <a:solidFill>
                <a:srgbClr val="666666"/>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14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Questions?</a:t>
            </a:r>
            <a:endParaRPr/>
          </a:p>
        </p:txBody>
      </p:sp>
      <p:pic>
        <p:nvPicPr>
          <p:cNvPr id="1095" name="Google Shape;1095;p144"/>
          <p:cNvPicPr preferRelativeResize="0"/>
          <p:nvPr/>
        </p:nvPicPr>
        <p:blipFill>
          <a:blip r:embed="rId3">
            <a:alphaModFix/>
          </a:blip>
          <a:stretch>
            <a:fillRect/>
          </a:stretch>
        </p:blipFill>
        <p:spPr>
          <a:xfrm>
            <a:off x="0" y="4886730"/>
            <a:ext cx="1283850" cy="25677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82"/>
          <p:cNvSpPr txBox="1">
            <a:spLocks noGrp="1"/>
          </p:cNvSpPr>
          <p:nvPr>
            <p:ph type="ftr" idx="11"/>
          </p:nvPr>
        </p:nvSpPr>
        <p:spPr>
          <a:xfrm>
            <a:off x="0" y="4495800"/>
            <a:ext cx="7677300" cy="647700"/>
          </a:xfrm>
          <a:prstGeom prst="rect">
            <a:avLst/>
          </a:prstGeom>
          <a:noFill/>
          <a:ln>
            <a:noFill/>
          </a:ln>
        </p:spPr>
        <p:txBody>
          <a:bodyPr spcFirstLastPara="1" wrap="square" lIns="180000" tIns="0" rIns="180000" bIns="0" anchor="ctr" anchorCtr="0">
            <a:noAutofit/>
          </a:bodyPr>
          <a:lstStyle/>
          <a:p>
            <a:pPr marL="0" marR="0" lvl="0" indent="0" algn="l" rtl="0">
              <a:lnSpc>
                <a:spcPct val="100000"/>
              </a:lnSpc>
              <a:spcBef>
                <a:spcPts val="0"/>
              </a:spcBef>
              <a:spcAft>
                <a:spcPts val="0"/>
              </a:spcAft>
              <a:buClr>
                <a:srgbClr val="333333"/>
              </a:buClr>
              <a:buSzPts val="1000"/>
              <a:buFont typeface="Arial"/>
              <a:buNone/>
            </a:pPr>
            <a:r>
              <a:rPr lang="en" sz="1000" b="0" i="1" u="none" strike="noStrike" cap="none">
                <a:solidFill>
                  <a:srgbClr val="333333"/>
                </a:solidFill>
                <a:latin typeface="Arial"/>
                <a:ea typeface="Arial"/>
                <a:cs typeface="Arial"/>
                <a:sym typeface="Arial"/>
              </a:rPr>
              <a:t>Bioinformatics</a:t>
            </a:r>
            <a:r>
              <a:rPr lang="en" sz="1000" b="0" i="0" u="none" strike="noStrike" cap="none">
                <a:solidFill>
                  <a:srgbClr val="333333"/>
                </a:solidFill>
                <a:latin typeface="Arial"/>
                <a:ea typeface="Arial"/>
                <a:cs typeface="Arial"/>
                <a:sym typeface="Arial"/>
              </a:rPr>
              <a:t>, Volume 27, Issue 15, 1 August 2011, Pages 2156–2158, </a:t>
            </a:r>
            <a:r>
              <a:rPr lang="en" sz="1000" b="0" i="0" u="sng" strike="noStrike" cap="none">
                <a:solidFill>
                  <a:srgbClr val="333333"/>
                </a:solidFill>
                <a:latin typeface="Arial"/>
                <a:ea typeface="Arial"/>
                <a:cs typeface="Arial"/>
                <a:sym typeface="Arial"/>
                <a:hlinkClick r:id="rId3">
                  <a:extLst>
                    <a:ext uri="{A12FA001-AC4F-418D-AE19-62706E023703}">
                      <ahyp:hlinkClr xmlns:ahyp="http://schemas.microsoft.com/office/drawing/2018/hyperlinkcolor" val="tx"/>
                    </a:ext>
                  </a:extLst>
                </a:hlinkClick>
              </a:rPr>
              <a:t>https://doi.org/10.1093/bioinformatics/btr330</a:t>
            </a:r>
            <a:endParaRPr sz="1000" b="0" i="0" u="none" strike="noStrike" cap="none">
              <a:solidFill>
                <a:srgbClr val="333333"/>
              </a:solidFill>
              <a:latin typeface="Arial"/>
              <a:ea typeface="Arial"/>
              <a:cs typeface="Arial"/>
              <a:sym typeface="Arial"/>
            </a:endParaRPr>
          </a:p>
          <a:p>
            <a:pPr marL="0" marR="0" lvl="0" indent="0" algn="l" rtl="0">
              <a:lnSpc>
                <a:spcPct val="100000"/>
              </a:lnSpc>
              <a:spcBef>
                <a:spcPts val="600"/>
              </a:spcBef>
              <a:spcAft>
                <a:spcPts val="0"/>
              </a:spcAft>
              <a:buClr>
                <a:srgbClr val="2A2A2A"/>
              </a:buClr>
              <a:buSzPts val="800"/>
              <a:buFont typeface="Arial"/>
              <a:buNone/>
            </a:pPr>
            <a:r>
              <a:rPr lang="en" sz="800" b="0" i="0" u="none" strike="noStrike" cap="none">
                <a:solidFill>
                  <a:srgbClr val="2A2A2A"/>
                </a:solidFill>
                <a:latin typeface="Arial"/>
                <a:ea typeface="Arial"/>
                <a:cs typeface="Arial"/>
                <a:sym typeface="Arial"/>
              </a:rPr>
              <a:t>The content of this slide may be subject to copyright: please see the slide notes for details.</a:t>
            </a:r>
            <a:endParaRPr sz="800" b="0" i="0" u="none" strike="noStrike" cap="none">
              <a:solidFill>
                <a:srgbClr val="333333"/>
              </a:solidFill>
              <a:latin typeface="Arial"/>
              <a:ea typeface="Arial"/>
              <a:cs typeface="Arial"/>
              <a:sym typeface="Arial"/>
            </a:endParaRPr>
          </a:p>
        </p:txBody>
      </p:sp>
      <p:sp>
        <p:nvSpPr>
          <p:cNvPr id="410" name="Google Shape;410;p82"/>
          <p:cNvSpPr txBox="1">
            <a:spLocks noGrp="1"/>
          </p:cNvSpPr>
          <p:nvPr>
            <p:ph type="title"/>
          </p:nvPr>
        </p:nvSpPr>
        <p:spPr>
          <a:xfrm>
            <a:off x="457200" y="319088"/>
            <a:ext cx="6108600" cy="45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 sz="1600" b="1" i="0" u="none" strike="noStrike" cap="none">
                <a:solidFill>
                  <a:schemeClr val="dk1"/>
                </a:solidFill>
                <a:latin typeface="Arial"/>
                <a:ea typeface="Arial"/>
                <a:cs typeface="Arial"/>
                <a:sym typeface="Arial"/>
              </a:rPr>
              <a:t>Fig. 1. </a:t>
            </a:r>
            <a:r>
              <a:rPr lang="en" sz="1600" b="0" i="0" u="none" strike="noStrike" cap="none">
                <a:solidFill>
                  <a:schemeClr val="dk1"/>
                </a:solidFill>
                <a:latin typeface="Arial"/>
                <a:ea typeface="Arial"/>
                <a:cs typeface="Arial"/>
                <a:sym typeface="Arial"/>
              </a:rPr>
              <a:t>(a) Example of valid VCF. </a:t>
            </a:r>
            <a:endParaRPr/>
          </a:p>
        </p:txBody>
      </p:sp>
      <p:pic>
        <p:nvPicPr>
          <p:cNvPr id="411" name="Google Shape;411;p82" descr="Oxford University Press"/>
          <p:cNvPicPr preferRelativeResize="0"/>
          <p:nvPr/>
        </p:nvPicPr>
        <p:blipFill rotWithShape="1">
          <a:blip r:embed="rId4">
            <a:alphaModFix/>
          </a:blip>
          <a:srcRect/>
          <a:stretch/>
        </p:blipFill>
        <p:spPr>
          <a:xfrm>
            <a:off x="7904162" y="4720829"/>
            <a:ext cx="794150" cy="183356"/>
          </a:xfrm>
          <a:prstGeom prst="rect">
            <a:avLst/>
          </a:prstGeom>
          <a:noFill/>
          <a:ln>
            <a:noFill/>
          </a:ln>
        </p:spPr>
      </p:pic>
      <p:pic>
        <p:nvPicPr>
          <p:cNvPr id="412" name="Google Shape;412;p82"/>
          <p:cNvPicPr preferRelativeResize="0"/>
          <p:nvPr/>
        </p:nvPicPr>
        <p:blipFill rotWithShape="1">
          <a:blip r:embed="rId5">
            <a:alphaModFix/>
          </a:blip>
          <a:srcRect b="19341"/>
          <a:stretch/>
        </p:blipFill>
        <p:spPr>
          <a:xfrm>
            <a:off x="1604450" y="696100"/>
            <a:ext cx="5391726" cy="3752525"/>
          </a:xfrm>
          <a:prstGeom prst="rect">
            <a:avLst/>
          </a:prstGeom>
          <a:noFill/>
          <a:ln>
            <a:noFill/>
          </a:ln>
        </p:spPr>
      </p:pic>
      <p:pic>
        <p:nvPicPr>
          <p:cNvPr id="413" name="Google Shape;413;p82"/>
          <p:cNvPicPr preferRelativeResize="0"/>
          <p:nvPr/>
        </p:nvPicPr>
        <p:blipFill>
          <a:blip r:embed="rId6">
            <a:alphaModFix/>
          </a:blip>
          <a:stretch>
            <a:fillRect/>
          </a:stretch>
        </p:blipFill>
        <p:spPr>
          <a:xfrm>
            <a:off x="6937824" y="113225"/>
            <a:ext cx="2072400" cy="535725"/>
          </a:xfrm>
          <a:prstGeom prst="rect">
            <a:avLst/>
          </a:prstGeom>
          <a:noFill/>
          <a:ln>
            <a:noFill/>
          </a:ln>
        </p:spPr>
      </p:pic>
      <p:pic>
        <p:nvPicPr>
          <p:cNvPr id="414" name="Google Shape;414;p82"/>
          <p:cNvPicPr preferRelativeResize="0"/>
          <p:nvPr/>
        </p:nvPicPr>
        <p:blipFill>
          <a:blip r:embed="rId7">
            <a:alphaModFix/>
          </a:blip>
          <a:stretch>
            <a:fillRect/>
          </a:stretch>
        </p:blipFill>
        <p:spPr>
          <a:xfrm>
            <a:off x="-1" y="4848213"/>
            <a:ext cx="838200" cy="295275"/>
          </a:xfrm>
          <a:prstGeom prst="rect">
            <a:avLst/>
          </a:prstGeom>
          <a:noFill/>
          <a:ln>
            <a:noFill/>
          </a:ln>
        </p:spPr>
      </p:pic>
      <p:sp>
        <p:nvSpPr>
          <p:cNvPr id="415" name="Google Shape;415;p82"/>
          <p:cNvSpPr/>
          <p:nvPr/>
        </p:nvSpPr>
        <p:spPr>
          <a:xfrm>
            <a:off x="6916375" y="0"/>
            <a:ext cx="2227500" cy="83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45"/>
          <p:cNvSpPr txBox="1">
            <a:spLocks noGrp="1"/>
          </p:cNvSpPr>
          <p:nvPr>
            <p:ph type="title"/>
          </p:nvPr>
        </p:nvSpPr>
        <p:spPr>
          <a:xfrm>
            <a:off x="311700" y="307425"/>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Practical: Be the Curator!</a:t>
            </a:r>
            <a:endParaRPr/>
          </a:p>
        </p:txBody>
      </p:sp>
      <p:pic>
        <p:nvPicPr>
          <p:cNvPr id="1101" name="Google Shape;1101;p145"/>
          <p:cNvPicPr preferRelativeResize="0"/>
          <p:nvPr/>
        </p:nvPicPr>
        <p:blipFill>
          <a:blip r:embed="rId3">
            <a:alphaModFix/>
          </a:blip>
          <a:stretch>
            <a:fillRect/>
          </a:stretch>
        </p:blipFill>
        <p:spPr>
          <a:xfrm>
            <a:off x="3348640" y="1839780"/>
            <a:ext cx="2257450" cy="24250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4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Bonus Content</a:t>
            </a:r>
            <a:endParaRPr/>
          </a:p>
        </p:txBody>
      </p:sp>
      <p:pic>
        <p:nvPicPr>
          <p:cNvPr id="1107" name="Google Shape;1107;p146"/>
          <p:cNvPicPr preferRelativeResize="0"/>
          <p:nvPr/>
        </p:nvPicPr>
        <p:blipFill>
          <a:blip r:embed="rId3">
            <a:alphaModFix/>
          </a:blip>
          <a:stretch>
            <a:fillRect/>
          </a:stretch>
        </p:blipFill>
        <p:spPr>
          <a:xfrm>
            <a:off x="0" y="4886730"/>
            <a:ext cx="1283850" cy="25677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14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Somatic Clinical Interpretation Resources</a:t>
            </a:r>
            <a:endParaRPr/>
          </a:p>
        </p:txBody>
      </p:sp>
      <p:pic>
        <p:nvPicPr>
          <p:cNvPr id="1113" name="Google Shape;1113;p147"/>
          <p:cNvPicPr preferRelativeResize="0"/>
          <p:nvPr/>
        </p:nvPicPr>
        <p:blipFill>
          <a:blip r:embed="rId3">
            <a:alphaModFix/>
          </a:blip>
          <a:stretch>
            <a:fillRect/>
          </a:stretch>
        </p:blipFill>
        <p:spPr>
          <a:xfrm>
            <a:off x="0" y="4886730"/>
            <a:ext cx="1283850" cy="25677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pic>
        <p:nvPicPr>
          <p:cNvPr id="1118" name="Google Shape;1118;p148"/>
          <p:cNvPicPr preferRelativeResize="0"/>
          <p:nvPr/>
        </p:nvPicPr>
        <p:blipFill>
          <a:blip r:embed="rId3">
            <a:alphaModFix/>
          </a:blip>
          <a:stretch>
            <a:fillRect/>
          </a:stretch>
        </p:blipFill>
        <p:spPr>
          <a:xfrm>
            <a:off x="0" y="4886730"/>
            <a:ext cx="1283850" cy="256770"/>
          </a:xfrm>
          <a:prstGeom prst="rect">
            <a:avLst/>
          </a:prstGeom>
          <a:noFill/>
          <a:ln>
            <a:noFill/>
          </a:ln>
        </p:spPr>
      </p:pic>
      <p:pic>
        <p:nvPicPr>
          <p:cNvPr id="1119" name="Google Shape;1119;p148"/>
          <p:cNvPicPr preferRelativeResize="0"/>
          <p:nvPr/>
        </p:nvPicPr>
        <p:blipFill>
          <a:blip r:embed="rId4">
            <a:alphaModFix/>
          </a:blip>
          <a:stretch>
            <a:fillRect/>
          </a:stretch>
        </p:blipFill>
        <p:spPr>
          <a:xfrm>
            <a:off x="84175" y="229950"/>
            <a:ext cx="8766198" cy="3630850"/>
          </a:xfrm>
          <a:prstGeom prst="rect">
            <a:avLst/>
          </a:prstGeom>
          <a:noFill/>
          <a:ln>
            <a:noFill/>
          </a:ln>
        </p:spPr>
      </p:pic>
      <p:sp>
        <p:nvSpPr>
          <p:cNvPr id="1120" name="Google Shape;1120;p148"/>
          <p:cNvSpPr txBox="1"/>
          <p:nvPr/>
        </p:nvSpPr>
        <p:spPr>
          <a:xfrm>
            <a:off x="7860300" y="4851013"/>
            <a:ext cx="1283700" cy="3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5"/>
              </a:rPr>
              <a:t>https://civicdb.org</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pic>
        <p:nvPicPr>
          <p:cNvPr id="1125" name="Google Shape;1125;p149"/>
          <p:cNvPicPr preferRelativeResize="0"/>
          <p:nvPr/>
        </p:nvPicPr>
        <p:blipFill>
          <a:blip r:embed="rId3">
            <a:alphaModFix/>
          </a:blip>
          <a:stretch>
            <a:fillRect/>
          </a:stretch>
        </p:blipFill>
        <p:spPr>
          <a:xfrm>
            <a:off x="0" y="4886730"/>
            <a:ext cx="1283850" cy="256770"/>
          </a:xfrm>
          <a:prstGeom prst="rect">
            <a:avLst/>
          </a:prstGeom>
          <a:noFill/>
          <a:ln>
            <a:noFill/>
          </a:ln>
        </p:spPr>
      </p:pic>
      <p:sp>
        <p:nvSpPr>
          <p:cNvPr id="1126" name="Google Shape;1126;p149"/>
          <p:cNvSpPr txBox="1"/>
          <p:nvPr/>
        </p:nvSpPr>
        <p:spPr>
          <a:xfrm>
            <a:off x="4165500" y="4851013"/>
            <a:ext cx="4978500" cy="328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u="sng">
                <a:solidFill>
                  <a:schemeClr val="hlink"/>
                </a:solidFill>
                <a:hlinkClick r:id="rId4"/>
              </a:rPr>
              <a:t>https://civicdb.org/events/genes/5/summary/variants/12/summary#variant</a:t>
            </a:r>
            <a:endParaRPr/>
          </a:p>
        </p:txBody>
      </p:sp>
      <p:pic>
        <p:nvPicPr>
          <p:cNvPr id="1127" name="Google Shape;1127;p149"/>
          <p:cNvPicPr preferRelativeResize="0"/>
          <p:nvPr/>
        </p:nvPicPr>
        <p:blipFill rotWithShape="1">
          <a:blip r:embed="rId5">
            <a:alphaModFix/>
          </a:blip>
          <a:srcRect b="5105"/>
          <a:stretch/>
        </p:blipFill>
        <p:spPr>
          <a:xfrm>
            <a:off x="668650" y="0"/>
            <a:ext cx="7806699" cy="477077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pic>
        <p:nvPicPr>
          <p:cNvPr id="1132" name="Google Shape;1132;p150"/>
          <p:cNvPicPr preferRelativeResize="0"/>
          <p:nvPr/>
        </p:nvPicPr>
        <p:blipFill>
          <a:blip r:embed="rId3">
            <a:alphaModFix/>
          </a:blip>
          <a:stretch>
            <a:fillRect/>
          </a:stretch>
        </p:blipFill>
        <p:spPr>
          <a:xfrm>
            <a:off x="0" y="4886730"/>
            <a:ext cx="1283850" cy="256770"/>
          </a:xfrm>
          <a:prstGeom prst="rect">
            <a:avLst/>
          </a:prstGeom>
          <a:noFill/>
          <a:ln>
            <a:noFill/>
          </a:ln>
        </p:spPr>
      </p:pic>
      <p:pic>
        <p:nvPicPr>
          <p:cNvPr id="1133" name="Google Shape;1133;p150"/>
          <p:cNvPicPr preferRelativeResize="0"/>
          <p:nvPr/>
        </p:nvPicPr>
        <p:blipFill>
          <a:blip r:embed="rId4">
            <a:alphaModFix/>
          </a:blip>
          <a:stretch>
            <a:fillRect/>
          </a:stretch>
        </p:blipFill>
        <p:spPr>
          <a:xfrm>
            <a:off x="152400" y="152400"/>
            <a:ext cx="6819318" cy="4546212"/>
          </a:xfrm>
          <a:prstGeom prst="rect">
            <a:avLst/>
          </a:prstGeom>
          <a:noFill/>
          <a:ln>
            <a:noFill/>
          </a:ln>
        </p:spPr>
      </p:pic>
      <p:sp>
        <p:nvSpPr>
          <p:cNvPr id="1134" name="Google Shape;1134;p150"/>
          <p:cNvSpPr txBox="1"/>
          <p:nvPr/>
        </p:nvSpPr>
        <p:spPr>
          <a:xfrm>
            <a:off x="4947600" y="4698600"/>
            <a:ext cx="419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5"/>
              </a:rPr>
              <a:t>https://docs.civicdb.org/en/latest/about/figures.html</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pic>
        <p:nvPicPr>
          <p:cNvPr id="1139" name="Google Shape;1139;p151"/>
          <p:cNvPicPr preferRelativeResize="0"/>
          <p:nvPr/>
        </p:nvPicPr>
        <p:blipFill>
          <a:blip r:embed="rId3">
            <a:alphaModFix/>
          </a:blip>
          <a:stretch>
            <a:fillRect/>
          </a:stretch>
        </p:blipFill>
        <p:spPr>
          <a:xfrm>
            <a:off x="132075" y="240449"/>
            <a:ext cx="8779400" cy="3508600"/>
          </a:xfrm>
          <a:prstGeom prst="rect">
            <a:avLst/>
          </a:prstGeom>
          <a:noFill/>
          <a:ln>
            <a:noFill/>
          </a:ln>
        </p:spPr>
      </p:pic>
      <p:pic>
        <p:nvPicPr>
          <p:cNvPr id="1140" name="Google Shape;1140;p151"/>
          <p:cNvPicPr preferRelativeResize="0"/>
          <p:nvPr/>
        </p:nvPicPr>
        <p:blipFill>
          <a:blip r:embed="rId4">
            <a:alphaModFix/>
          </a:blip>
          <a:stretch>
            <a:fillRect/>
          </a:stretch>
        </p:blipFill>
        <p:spPr>
          <a:xfrm>
            <a:off x="0" y="4886730"/>
            <a:ext cx="1283850" cy="256770"/>
          </a:xfrm>
          <a:prstGeom prst="rect">
            <a:avLst/>
          </a:prstGeom>
          <a:noFill/>
          <a:ln>
            <a:noFill/>
          </a:ln>
        </p:spPr>
      </p:pic>
      <p:sp>
        <p:nvSpPr>
          <p:cNvPr id="1141" name="Google Shape;1141;p151"/>
          <p:cNvSpPr txBox="1"/>
          <p:nvPr/>
        </p:nvSpPr>
        <p:spPr>
          <a:xfrm>
            <a:off x="7803000" y="4886713"/>
            <a:ext cx="1341000" cy="25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u="sng">
                <a:solidFill>
                  <a:schemeClr val="hlink"/>
                </a:solidFill>
                <a:hlinkClick r:id="rId5"/>
              </a:rPr>
              <a:t>https://oncokb.org/</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pic>
        <p:nvPicPr>
          <p:cNvPr id="1146" name="Google Shape;1146;p152"/>
          <p:cNvPicPr preferRelativeResize="0"/>
          <p:nvPr/>
        </p:nvPicPr>
        <p:blipFill>
          <a:blip r:embed="rId3">
            <a:alphaModFix/>
          </a:blip>
          <a:stretch>
            <a:fillRect/>
          </a:stretch>
        </p:blipFill>
        <p:spPr>
          <a:xfrm>
            <a:off x="0" y="4886730"/>
            <a:ext cx="1283850" cy="256770"/>
          </a:xfrm>
          <a:prstGeom prst="rect">
            <a:avLst/>
          </a:prstGeom>
          <a:noFill/>
          <a:ln>
            <a:noFill/>
          </a:ln>
        </p:spPr>
      </p:pic>
      <p:pic>
        <p:nvPicPr>
          <p:cNvPr id="1147" name="Google Shape;1147;p152"/>
          <p:cNvPicPr preferRelativeResize="0"/>
          <p:nvPr/>
        </p:nvPicPr>
        <p:blipFill>
          <a:blip r:embed="rId4">
            <a:alphaModFix/>
          </a:blip>
          <a:stretch>
            <a:fillRect/>
          </a:stretch>
        </p:blipFill>
        <p:spPr>
          <a:xfrm>
            <a:off x="325123" y="90281"/>
            <a:ext cx="7099672" cy="4707793"/>
          </a:xfrm>
          <a:prstGeom prst="rect">
            <a:avLst/>
          </a:prstGeom>
          <a:noFill/>
          <a:ln>
            <a:noFill/>
          </a:ln>
        </p:spPr>
      </p:pic>
      <p:sp>
        <p:nvSpPr>
          <p:cNvPr id="1148" name="Google Shape;1148;p152"/>
          <p:cNvSpPr txBox="1"/>
          <p:nvPr/>
        </p:nvSpPr>
        <p:spPr>
          <a:xfrm>
            <a:off x="6543000" y="4886713"/>
            <a:ext cx="2601000" cy="2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5"/>
              </a:rPr>
              <a:t>https://oncokb.org/gene/BRAF/V600E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pic>
        <p:nvPicPr>
          <p:cNvPr id="1153" name="Google Shape;1153;p153"/>
          <p:cNvPicPr preferRelativeResize="0"/>
          <p:nvPr/>
        </p:nvPicPr>
        <p:blipFill>
          <a:blip r:embed="rId3">
            <a:alphaModFix/>
          </a:blip>
          <a:stretch>
            <a:fillRect/>
          </a:stretch>
        </p:blipFill>
        <p:spPr>
          <a:xfrm>
            <a:off x="0" y="4886730"/>
            <a:ext cx="1283850" cy="256770"/>
          </a:xfrm>
          <a:prstGeom prst="rect">
            <a:avLst/>
          </a:prstGeom>
          <a:noFill/>
          <a:ln>
            <a:noFill/>
          </a:ln>
        </p:spPr>
      </p:pic>
      <p:pic>
        <p:nvPicPr>
          <p:cNvPr id="1154" name="Google Shape;1154;p153"/>
          <p:cNvPicPr preferRelativeResize="0"/>
          <p:nvPr/>
        </p:nvPicPr>
        <p:blipFill>
          <a:blip r:embed="rId4">
            <a:alphaModFix/>
          </a:blip>
          <a:stretch>
            <a:fillRect/>
          </a:stretch>
        </p:blipFill>
        <p:spPr>
          <a:xfrm>
            <a:off x="152400" y="121900"/>
            <a:ext cx="8839201" cy="4501248"/>
          </a:xfrm>
          <a:prstGeom prst="rect">
            <a:avLst/>
          </a:prstGeom>
          <a:noFill/>
          <a:ln>
            <a:noFill/>
          </a:ln>
        </p:spPr>
      </p:pic>
      <p:sp>
        <p:nvSpPr>
          <p:cNvPr id="1155" name="Google Shape;1155;p153"/>
          <p:cNvSpPr txBox="1"/>
          <p:nvPr/>
        </p:nvSpPr>
        <p:spPr>
          <a:xfrm>
            <a:off x="5415300" y="4838700"/>
            <a:ext cx="37287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5"/>
              </a:rPr>
              <a:t>https://oncokb.org/gene/BRAF/Oncogenic%20Mutations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pic>
        <p:nvPicPr>
          <p:cNvPr id="1160" name="Google Shape;1160;p154"/>
          <p:cNvPicPr preferRelativeResize="0"/>
          <p:nvPr/>
        </p:nvPicPr>
        <p:blipFill>
          <a:blip r:embed="rId3">
            <a:alphaModFix/>
          </a:blip>
          <a:stretch>
            <a:fillRect/>
          </a:stretch>
        </p:blipFill>
        <p:spPr>
          <a:xfrm>
            <a:off x="598600" y="218650"/>
            <a:ext cx="7946798"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419"/>
        <p:cNvGrpSpPr/>
        <p:nvPr/>
      </p:nvGrpSpPr>
      <p:grpSpPr>
        <a:xfrm>
          <a:off x="0" y="0"/>
          <a:ext cx="0" cy="0"/>
          <a:chOff x="0" y="0"/>
          <a:chExt cx="0" cy="0"/>
        </a:xfrm>
      </p:grpSpPr>
      <p:sp>
        <p:nvSpPr>
          <p:cNvPr id="420" name="Google Shape;420;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Variant Call Format</a:t>
            </a:r>
            <a:endParaRPr/>
          </a:p>
        </p:txBody>
      </p:sp>
      <p:sp>
        <p:nvSpPr>
          <p:cNvPr id="421" name="Google Shape;421;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Compact representation of </a:t>
            </a:r>
            <a:r>
              <a:rPr lang="en" i="1"/>
              <a:t>many genomic variants</a:t>
            </a:r>
            <a:r>
              <a:rPr lang="en"/>
              <a:t> over </a:t>
            </a:r>
            <a:r>
              <a:rPr lang="en" i="1"/>
              <a:t>many samples</a:t>
            </a:r>
            <a:br>
              <a:rPr lang="en"/>
            </a:br>
            <a:endParaRPr/>
          </a:p>
          <a:p>
            <a:pPr marL="457200" lvl="0" indent="-342900" algn="l" rtl="0">
              <a:spcBef>
                <a:spcPts val="0"/>
              </a:spcBef>
              <a:spcAft>
                <a:spcPts val="0"/>
              </a:spcAft>
              <a:buSzPts val="1800"/>
              <a:buChar char="●"/>
            </a:pPr>
            <a:r>
              <a:rPr lang="en"/>
              <a:t>Useful for large-scale genomic sequencing projects, such as the 1000 Genomes Project</a:t>
            </a:r>
            <a:br>
              <a:rPr lang="en"/>
            </a:br>
            <a:endParaRPr/>
          </a:p>
          <a:p>
            <a:pPr marL="457200" lvl="0" indent="-342900" algn="l" rtl="0">
              <a:spcBef>
                <a:spcPts val="0"/>
              </a:spcBef>
              <a:spcAft>
                <a:spcPts val="0"/>
              </a:spcAft>
              <a:buSzPts val="1800"/>
              <a:buChar char="●"/>
            </a:pPr>
            <a:r>
              <a:rPr lang="en"/>
              <a:t>Predominant output format for variant calling in bioinformatics pipelines</a:t>
            </a:r>
            <a:br>
              <a:rPr lang="en"/>
            </a:br>
            <a:endParaRPr/>
          </a:p>
          <a:p>
            <a:pPr marL="457200" lvl="0" indent="-342900" algn="l" rtl="0">
              <a:spcBef>
                <a:spcPts val="0"/>
              </a:spcBef>
              <a:spcAft>
                <a:spcPts val="0"/>
              </a:spcAft>
              <a:buSzPts val="1800"/>
              <a:buChar char="●"/>
            </a:pPr>
            <a:r>
              <a:rPr lang="en"/>
              <a:t>Optimized for short / non-complex variants on a genomic reference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pic>
        <p:nvPicPr>
          <p:cNvPr id="1165" name="Google Shape;1165;p155"/>
          <p:cNvPicPr preferRelativeResize="0"/>
          <p:nvPr/>
        </p:nvPicPr>
        <p:blipFill>
          <a:blip r:embed="rId3">
            <a:alphaModFix/>
          </a:blip>
          <a:stretch>
            <a:fillRect/>
          </a:stretch>
        </p:blipFill>
        <p:spPr>
          <a:xfrm>
            <a:off x="152400" y="425900"/>
            <a:ext cx="8839204" cy="419516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pic>
        <p:nvPicPr>
          <p:cNvPr id="1170" name="Google Shape;1170;p156"/>
          <p:cNvPicPr preferRelativeResize="0"/>
          <p:nvPr/>
        </p:nvPicPr>
        <p:blipFill>
          <a:blip r:embed="rId3">
            <a:alphaModFix/>
          </a:blip>
          <a:stretch>
            <a:fillRect/>
          </a:stretch>
        </p:blipFill>
        <p:spPr>
          <a:xfrm>
            <a:off x="0" y="4886730"/>
            <a:ext cx="1283850" cy="256770"/>
          </a:xfrm>
          <a:prstGeom prst="rect">
            <a:avLst/>
          </a:prstGeom>
          <a:noFill/>
          <a:ln>
            <a:noFill/>
          </a:ln>
        </p:spPr>
      </p:pic>
      <p:sp>
        <p:nvSpPr>
          <p:cNvPr id="1171" name="Google Shape;1171;p156"/>
          <p:cNvSpPr txBox="1"/>
          <p:nvPr/>
        </p:nvSpPr>
        <p:spPr>
          <a:xfrm>
            <a:off x="7813200" y="4886700"/>
            <a:ext cx="1330800" cy="2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https://ckb.jax.org/</a:t>
            </a:r>
            <a:endParaRPr/>
          </a:p>
        </p:txBody>
      </p:sp>
      <p:pic>
        <p:nvPicPr>
          <p:cNvPr id="1172" name="Google Shape;1172;p156"/>
          <p:cNvPicPr preferRelativeResize="0"/>
          <p:nvPr/>
        </p:nvPicPr>
        <p:blipFill>
          <a:blip r:embed="rId5">
            <a:alphaModFix/>
          </a:blip>
          <a:stretch>
            <a:fillRect/>
          </a:stretch>
        </p:blipFill>
        <p:spPr>
          <a:xfrm>
            <a:off x="182888" y="60975"/>
            <a:ext cx="8634411" cy="47241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pic>
        <p:nvPicPr>
          <p:cNvPr id="1177" name="Google Shape;1177;p157"/>
          <p:cNvPicPr preferRelativeResize="0"/>
          <p:nvPr/>
        </p:nvPicPr>
        <p:blipFill>
          <a:blip r:embed="rId3">
            <a:alphaModFix/>
          </a:blip>
          <a:stretch>
            <a:fillRect/>
          </a:stretch>
        </p:blipFill>
        <p:spPr>
          <a:xfrm>
            <a:off x="0" y="4886730"/>
            <a:ext cx="1283850" cy="256770"/>
          </a:xfrm>
          <a:prstGeom prst="rect">
            <a:avLst/>
          </a:prstGeom>
          <a:noFill/>
          <a:ln>
            <a:noFill/>
          </a:ln>
        </p:spPr>
      </p:pic>
      <p:sp>
        <p:nvSpPr>
          <p:cNvPr id="1178" name="Google Shape;1178;p157"/>
          <p:cNvSpPr txBox="1"/>
          <p:nvPr/>
        </p:nvSpPr>
        <p:spPr>
          <a:xfrm>
            <a:off x="3637200" y="4808100"/>
            <a:ext cx="5506800" cy="3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https://ckb.jax.org/molecularProfile/showMolecularProfileByVariant?geneVariantId=49</a:t>
            </a:r>
            <a:endParaRPr/>
          </a:p>
        </p:txBody>
      </p:sp>
      <p:pic>
        <p:nvPicPr>
          <p:cNvPr id="1179" name="Google Shape;1179;p157"/>
          <p:cNvPicPr preferRelativeResize="0"/>
          <p:nvPr/>
        </p:nvPicPr>
        <p:blipFill>
          <a:blip r:embed="rId5">
            <a:alphaModFix/>
          </a:blip>
          <a:stretch>
            <a:fillRect/>
          </a:stretch>
        </p:blipFill>
        <p:spPr>
          <a:xfrm>
            <a:off x="152400" y="152400"/>
            <a:ext cx="8839203" cy="422667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pic>
        <p:nvPicPr>
          <p:cNvPr id="1184" name="Google Shape;1184;p158"/>
          <p:cNvPicPr preferRelativeResize="0"/>
          <p:nvPr/>
        </p:nvPicPr>
        <p:blipFill>
          <a:blip r:embed="rId3">
            <a:alphaModFix/>
          </a:blip>
          <a:stretch>
            <a:fillRect/>
          </a:stretch>
        </p:blipFill>
        <p:spPr>
          <a:xfrm>
            <a:off x="0" y="4886730"/>
            <a:ext cx="1283850" cy="256770"/>
          </a:xfrm>
          <a:prstGeom prst="rect">
            <a:avLst/>
          </a:prstGeom>
          <a:noFill/>
          <a:ln>
            <a:noFill/>
          </a:ln>
        </p:spPr>
      </p:pic>
      <p:sp>
        <p:nvSpPr>
          <p:cNvPr id="1185" name="Google Shape;1185;p158"/>
          <p:cNvSpPr txBox="1"/>
          <p:nvPr/>
        </p:nvSpPr>
        <p:spPr>
          <a:xfrm>
            <a:off x="3637200" y="4808100"/>
            <a:ext cx="5506800" cy="3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https://ckb.jax.org/molecularProfile/showMolecularProfileByVariant?geneVariantId=49</a:t>
            </a:r>
            <a:endParaRPr/>
          </a:p>
        </p:txBody>
      </p:sp>
      <p:pic>
        <p:nvPicPr>
          <p:cNvPr id="1186" name="Google Shape;1186;p158"/>
          <p:cNvPicPr preferRelativeResize="0"/>
          <p:nvPr/>
        </p:nvPicPr>
        <p:blipFill>
          <a:blip r:embed="rId5">
            <a:alphaModFix/>
          </a:blip>
          <a:stretch>
            <a:fillRect/>
          </a:stretch>
        </p:blipFill>
        <p:spPr>
          <a:xfrm>
            <a:off x="152400" y="152400"/>
            <a:ext cx="8795237" cy="450330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pic>
        <p:nvPicPr>
          <p:cNvPr id="1191" name="Google Shape;1191;p159"/>
          <p:cNvPicPr preferRelativeResize="0"/>
          <p:nvPr/>
        </p:nvPicPr>
        <p:blipFill>
          <a:blip r:embed="rId3">
            <a:alphaModFix/>
          </a:blip>
          <a:stretch>
            <a:fillRect/>
          </a:stretch>
        </p:blipFill>
        <p:spPr>
          <a:xfrm>
            <a:off x="0" y="4886730"/>
            <a:ext cx="1283850" cy="256770"/>
          </a:xfrm>
          <a:prstGeom prst="rect">
            <a:avLst/>
          </a:prstGeom>
          <a:noFill/>
          <a:ln>
            <a:noFill/>
          </a:ln>
        </p:spPr>
      </p:pic>
      <p:sp>
        <p:nvSpPr>
          <p:cNvPr id="1192" name="Google Shape;1192;p159"/>
          <p:cNvSpPr txBox="1"/>
          <p:nvPr/>
        </p:nvSpPr>
        <p:spPr>
          <a:xfrm>
            <a:off x="3637200" y="4808100"/>
            <a:ext cx="5506800" cy="3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https://ckb.jax.org/molecularProfile/showMolecularProfileByVariant?geneVariantId=49</a:t>
            </a:r>
            <a:endParaRPr/>
          </a:p>
        </p:txBody>
      </p:sp>
      <p:pic>
        <p:nvPicPr>
          <p:cNvPr id="1193" name="Google Shape;1193;p159"/>
          <p:cNvPicPr preferRelativeResize="0"/>
          <p:nvPr/>
        </p:nvPicPr>
        <p:blipFill>
          <a:blip r:embed="rId5">
            <a:alphaModFix/>
          </a:blip>
          <a:stretch>
            <a:fillRect/>
          </a:stretch>
        </p:blipFill>
        <p:spPr>
          <a:xfrm>
            <a:off x="152400" y="152400"/>
            <a:ext cx="8839202" cy="441371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6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Germline and Specialized Interpretation Resources</a:t>
            </a:r>
            <a:endParaRPr/>
          </a:p>
        </p:txBody>
      </p:sp>
      <p:pic>
        <p:nvPicPr>
          <p:cNvPr id="1199" name="Google Shape;1199;p160"/>
          <p:cNvPicPr preferRelativeResize="0"/>
          <p:nvPr/>
        </p:nvPicPr>
        <p:blipFill>
          <a:blip r:embed="rId3">
            <a:alphaModFix/>
          </a:blip>
          <a:stretch>
            <a:fillRect/>
          </a:stretch>
        </p:blipFill>
        <p:spPr>
          <a:xfrm>
            <a:off x="0" y="4886730"/>
            <a:ext cx="1283850" cy="25677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161"/>
          <p:cNvSpPr txBox="1">
            <a:spLocks noGrp="1"/>
          </p:cNvSpPr>
          <p:nvPr>
            <p:ph type="title" idx="4294967295"/>
          </p:nvPr>
        </p:nvSpPr>
        <p:spPr>
          <a:xfrm>
            <a:off x="467203" y="328083"/>
            <a:ext cx="7237500" cy="73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Gene Focus: BRCA1 and BRCA2</a:t>
            </a:r>
            <a:endParaRPr/>
          </a:p>
        </p:txBody>
      </p:sp>
      <p:pic>
        <p:nvPicPr>
          <p:cNvPr id="1205" name="Google Shape;1205;p161"/>
          <p:cNvPicPr preferRelativeResize="0"/>
          <p:nvPr/>
        </p:nvPicPr>
        <p:blipFill rotWithShape="1">
          <a:blip r:embed="rId3">
            <a:alphaModFix/>
          </a:blip>
          <a:srcRect b="2761"/>
          <a:stretch/>
        </p:blipFill>
        <p:spPr>
          <a:xfrm>
            <a:off x="152400" y="1215475"/>
            <a:ext cx="8053775" cy="3671250"/>
          </a:xfrm>
          <a:prstGeom prst="rect">
            <a:avLst/>
          </a:prstGeom>
          <a:noFill/>
          <a:ln>
            <a:noFill/>
          </a:ln>
        </p:spPr>
      </p:pic>
      <p:pic>
        <p:nvPicPr>
          <p:cNvPr id="1206" name="Google Shape;1206;p161"/>
          <p:cNvPicPr preferRelativeResize="0"/>
          <p:nvPr/>
        </p:nvPicPr>
        <p:blipFill>
          <a:blip r:embed="rId4">
            <a:alphaModFix/>
          </a:blip>
          <a:stretch>
            <a:fillRect/>
          </a:stretch>
        </p:blipFill>
        <p:spPr>
          <a:xfrm>
            <a:off x="0" y="4886730"/>
            <a:ext cx="1283850" cy="256770"/>
          </a:xfrm>
          <a:prstGeom prst="rect">
            <a:avLst/>
          </a:prstGeom>
          <a:noFill/>
          <a:ln>
            <a:noFill/>
          </a:ln>
        </p:spPr>
      </p:pic>
      <p:sp>
        <p:nvSpPr>
          <p:cNvPr id="1207" name="Google Shape;1207;p161"/>
          <p:cNvSpPr txBox="1"/>
          <p:nvPr/>
        </p:nvSpPr>
        <p:spPr>
          <a:xfrm>
            <a:off x="7335600" y="4886713"/>
            <a:ext cx="1808400" cy="2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5"/>
              </a:rPr>
              <a:t>https://brcaexchange.org/</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pic>
        <p:nvPicPr>
          <p:cNvPr id="1212" name="Google Shape;1212;p162"/>
          <p:cNvPicPr preferRelativeResize="0"/>
          <p:nvPr/>
        </p:nvPicPr>
        <p:blipFill>
          <a:blip r:embed="rId3">
            <a:alphaModFix/>
          </a:blip>
          <a:stretch>
            <a:fillRect/>
          </a:stretch>
        </p:blipFill>
        <p:spPr>
          <a:xfrm>
            <a:off x="0" y="4886730"/>
            <a:ext cx="1283850" cy="256770"/>
          </a:xfrm>
          <a:prstGeom prst="rect">
            <a:avLst/>
          </a:prstGeom>
          <a:noFill/>
          <a:ln>
            <a:noFill/>
          </a:ln>
        </p:spPr>
      </p:pic>
      <p:pic>
        <p:nvPicPr>
          <p:cNvPr id="1213" name="Google Shape;1213;p162"/>
          <p:cNvPicPr preferRelativeResize="0"/>
          <p:nvPr/>
        </p:nvPicPr>
        <p:blipFill>
          <a:blip r:embed="rId4">
            <a:alphaModFix/>
          </a:blip>
          <a:stretch>
            <a:fillRect/>
          </a:stretch>
        </p:blipFill>
        <p:spPr>
          <a:xfrm>
            <a:off x="152400" y="152400"/>
            <a:ext cx="7835487" cy="4581931"/>
          </a:xfrm>
          <a:prstGeom prst="rect">
            <a:avLst/>
          </a:prstGeom>
          <a:noFill/>
          <a:ln>
            <a:noFill/>
          </a:ln>
        </p:spPr>
      </p:pic>
      <p:sp>
        <p:nvSpPr>
          <p:cNvPr id="1214" name="Google Shape;1214;p162"/>
          <p:cNvSpPr txBox="1"/>
          <p:nvPr/>
        </p:nvSpPr>
        <p:spPr>
          <a:xfrm>
            <a:off x="6339900" y="4886713"/>
            <a:ext cx="2804100" cy="25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u="sng">
                <a:solidFill>
                  <a:schemeClr val="hlink"/>
                </a:solidFill>
                <a:hlinkClick r:id="rId5"/>
              </a:rPr>
              <a:t>https://brcaexchange.org/variant/230931</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pic>
        <p:nvPicPr>
          <p:cNvPr id="1219" name="Google Shape;1219;p163"/>
          <p:cNvPicPr preferRelativeResize="0"/>
          <p:nvPr/>
        </p:nvPicPr>
        <p:blipFill>
          <a:blip r:embed="rId3">
            <a:alphaModFix/>
          </a:blip>
          <a:stretch>
            <a:fillRect/>
          </a:stretch>
        </p:blipFill>
        <p:spPr>
          <a:xfrm>
            <a:off x="650100" y="962850"/>
            <a:ext cx="6378823" cy="4104450"/>
          </a:xfrm>
          <a:prstGeom prst="rect">
            <a:avLst/>
          </a:prstGeom>
          <a:noFill/>
          <a:ln>
            <a:noFill/>
          </a:ln>
        </p:spPr>
      </p:pic>
      <p:sp>
        <p:nvSpPr>
          <p:cNvPr id="1220" name="Google Shape;1220;p163"/>
          <p:cNvSpPr txBox="1">
            <a:spLocks noGrp="1"/>
          </p:cNvSpPr>
          <p:nvPr>
            <p:ph type="title" idx="4294967295"/>
          </p:nvPr>
        </p:nvSpPr>
        <p:spPr>
          <a:xfrm>
            <a:off x="467203" y="328083"/>
            <a:ext cx="7237500" cy="73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Disease Focus: Pediatric Cancers</a:t>
            </a:r>
            <a:endParaRPr/>
          </a:p>
        </p:txBody>
      </p:sp>
      <p:pic>
        <p:nvPicPr>
          <p:cNvPr id="1221" name="Google Shape;1221;p163"/>
          <p:cNvPicPr preferRelativeResize="0"/>
          <p:nvPr/>
        </p:nvPicPr>
        <p:blipFill>
          <a:blip r:embed="rId4">
            <a:alphaModFix/>
          </a:blip>
          <a:stretch>
            <a:fillRect/>
          </a:stretch>
        </p:blipFill>
        <p:spPr>
          <a:xfrm>
            <a:off x="0" y="4886730"/>
            <a:ext cx="1283850" cy="256770"/>
          </a:xfrm>
          <a:prstGeom prst="rect">
            <a:avLst/>
          </a:prstGeom>
          <a:noFill/>
          <a:ln>
            <a:noFill/>
          </a:ln>
        </p:spPr>
      </p:pic>
      <p:sp>
        <p:nvSpPr>
          <p:cNvPr id="1222" name="Google Shape;1222;p163"/>
          <p:cNvSpPr txBox="1"/>
          <p:nvPr/>
        </p:nvSpPr>
        <p:spPr>
          <a:xfrm>
            <a:off x="7365900" y="4886713"/>
            <a:ext cx="1778100" cy="2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5"/>
              </a:rPr>
              <a:t>https://pecan.stjude.cloud</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164"/>
          <p:cNvSpPr txBox="1">
            <a:spLocks noGrp="1"/>
          </p:cNvSpPr>
          <p:nvPr>
            <p:ph type="title" idx="4294967295"/>
          </p:nvPr>
        </p:nvSpPr>
        <p:spPr>
          <a:xfrm>
            <a:off x="467203" y="328083"/>
            <a:ext cx="7237500" cy="73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Disease Focus: Pediatric Cancers</a:t>
            </a:r>
            <a:endParaRPr/>
          </a:p>
        </p:txBody>
      </p:sp>
      <p:pic>
        <p:nvPicPr>
          <p:cNvPr id="1228" name="Google Shape;1228;p164"/>
          <p:cNvPicPr preferRelativeResize="0"/>
          <p:nvPr/>
        </p:nvPicPr>
        <p:blipFill>
          <a:blip r:embed="rId3">
            <a:alphaModFix/>
          </a:blip>
          <a:stretch>
            <a:fillRect/>
          </a:stretch>
        </p:blipFill>
        <p:spPr>
          <a:xfrm>
            <a:off x="0" y="4886730"/>
            <a:ext cx="1283850" cy="256770"/>
          </a:xfrm>
          <a:prstGeom prst="rect">
            <a:avLst/>
          </a:prstGeom>
          <a:noFill/>
          <a:ln>
            <a:noFill/>
          </a:ln>
        </p:spPr>
      </p:pic>
      <p:pic>
        <p:nvPicPr>
          <p:cNvPr id="1229" name="Google Shape;1229;p164"/>
          <p:cNvPicPr preferRelativeResize="0"/>
          <p:nvPr/>
        </p:nvPicPr>
        <p:blipFill>
          <a:blip r:embed="rId4">
            <a:alphaModFix/>
          </a:blip>
          <a:stretch>
            <a:fillRect/>
          </a:stretch>
        </p:blipFill>
        <p:spPr>
          <a:xfrm>
            <a:off x="1558150" y="1111108"/>
            <a:ext cx="5767480" cy="3775619"/>
          </a:xfrm>
          <a:prstGeom prst="rect">
            <a:avLst/>
          </a:prstGeom>
          <a:noFill/>
          <a:ln>
            <a:noFill/>
          </a:ln>
        </p:spPr>
      </p:pic>
      <p:sp>
        <p:nvSpPr>
          <p:cNvPr id="1230" name="Google Shape;1230;p164"/>
          <p:cNvSpPr txBox="1"/>
          <p:nvPr/>
        </p:nvSpPr>
        <p:spPr>
          <a:xfrm>
            <a:off x="6685200" y="4815300"/>
            <a:ext cx="2458800" cy="3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5"/>
              </a:rPr>
              <a:t>https://pecan.stjude.cloud/variant/74</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84"/>
          <p:cNvSpPr txBox="1">
            <a:spLocks noGrp="1"/>
          </p:cNvSpPr>
          <p:nvPr>
            <p:ph type="ftr" idx="11"/>
          </p:nvPr>
        </p:nvSpPr>
        <p:spPr>
          <a:xfrm>
            <a:off x="0" y="4495800"/>
            <a:ext cx="7677300" cy="647700"/>
          </a:xfrm>
          <a:prstGeom prst="rect">
            <a:avLst/>
          </a:prstGeom>
          <a:noFill/>
          <a:ln>
            <a:noFill/>
          </a:ln>
        </p:spPr>
        <p:txBody>
          <a:bodyPr spcFirstLastPara="1" wrap="square" lIns="180000" tIns="0" rIns="180000" bIns="0" anchor="ctr" anchorCtr="0">
            <a:noAutofit/>
          </a:bodyPr>
          <a:lstStyle/>
          <a:p>
            <a:pPr marL="0" marR="0" lvl="0" indent="0" algn="l" rtl="0">
              <a:lnSpc>
                <a:spcPct val="100000"/>
              </a:lnSpc>
              <a:spcBef>
                <a:spcPts val="0"/>
              </a:spcBef>
              <a:spcAft>
                <a:spcPts val="0"/>
              </a:spcAft>
              <a:buClr>
                <a:srgbClr val="333333"/>
              </a:buClr>
              <a:buSzPts val="1000"/>
              <a:buFont typeface="Arial"/>
              <a:buNone/>
            </a:pPr>
            <a:r>
              <a:rPr lang="en" sz="1000" b="0" i="1" u="none" strike="noStrike" cap="none">
                <a:solidFill>
                  <a:srgbClr val="333333"/>
                </a:solidFill>
                <a:latin typeface="Arial"/>
                <a:ea typeface="Arial"/>
                <a:cs typeface="Arial"/>
                <a:sym typeface="Arial"/>
              </a:rPr>
              <a:t>Bioinformatics</a:t>
            </a:r>
            <a:r>
              <a:rPr lang="en" sz="1000" b="0" i="0" u="none" strike="noStrike" cap="none">
                <a:solidFill>
                  <a:srgbClr val="333333"/>
                </a:solidFill>
                <a:latin typeface="Arial"/>
                <a:ea typeface="Arial"/>
                <a:cs typeface="Arial"/>
                <a:sym typeface="Arial"/>
              </a:rPr>
              <a:t>, Volume 27, Issue 15, 1 August 2011, Pages 2156–2158, </a:t>
            </a:r>
            <a:r>
              <a:rPr lang="en" sz="1000" b="0" i="0" u="sng" strike="noStrike" cap="none">
                <a:solidFill>
                  <a:srgbClr val="333333"/>
                </a:solidFill>
                <a:latin typeface="Arial"/>
                <a:ea typeface="Arial"/>
                <a:cs typeface="Arial"/>
                <a:sym typeface="Arial"/>
                <a:hlinkClick r:id="rId3">
                  <a:extLst>
                    <a:ext uri="{A12FA001-AC4F-418D-AE19-62706E023703}">
                      <ahyp:hlinkClr xmlns:ahyp="http://schemas.microsoft.com/office/drawing/2018/hyperlinkcolor" val="tx"/>
                    </a:ext>
                  </a:extLst>
                </a:hlinkClick>
              </a:rPr>
              <a:t>https://doi.org/10.1093/bioinformatics/btr330</a:t>
            </a:r>
            <a:endParaRPr sz="1000" b="0" i="0" u="none" strike="noStrike" cap="none">
              <a:solidFill>
                <a:srgbClr val="333333"/>
              </a:solidFill>
              <a:latin typeface="Arial"/>
              <a:ea typeface="Arial"/>
              <a:cs typeface="Arial"/>
              <a:sym typeface="Arial"/>
            </a:endParaRPr>
          </a:p>
          <a:p>
            <a:pPr marL="0" marR="0" lvl="0" indent="0" algn="l" rtl="0">
              <a:lnSpc>
                <a:spcPct val="100000"/>
              </a:lnSpc>
              <a:spcBef>
                <a:spcPts val="600"/>
              </a:spcBef>
              <a:spcAft>
                <a:spcPts val="0"/>
              </a:spcAft>
              <a:buClr>
                <a:srgbClr val="2A2A2A"/>
              </a:buClr>
              <a:buSzPts val="800"/>
              <a:buFont typeface="Arial"/>
              <a:buNone/>
            </a:pPr>
            <a:r>
              <a:rPr lang="en" sz="800" b="0" i="0" u="none" strike="noStrike" cap="none">
                <a:solidFill>
                  <a:srgbClr val="2A2A2A"/>
                </a:solidFill>
                <a:latin typeface="Arial"/>
                <a:ea typeface="Arial"/>
                <a:cs typeface="Arial"/>
                <a:sym typeface="Arial"/>
              </a:rPr>
              <a:t>The content of this slide may be subject to copyright: please see the slide notes for details.</a:t>
            </a:r>
            <a:endParaRPr sz="800" b="0" i="0" u="none" strike="noStrike" cap="none">
              <a:solidFill>
                <a:srgbClr val="333333"/>
              </a:solidFill>
              <a:latin typeface="Arial"/>
              <a:ea typeface="Arial"/>
              <a:cs typeface="Arial"/>
              <a:sym typeface="Arial"/>
            </a:endParaRPr>
          </a:p>
        </p:txBody>
      </p:sp>
      <p:pic>
        <p:nvPicPr>
          <p:cNvPr id="428" name="Google Shape;428;p84" descr="Oxford University Press"/>
          <p:cNvPicPr preferRelativeResize="0"/>
          <p:nvPr/>
        </p:nvPicPr>
        <p:blipFill rotWithShape="1">
          <a:blip r:embed="rId4">
            <a:alphaModFix/>
          </a:blip>
          <a:srcRect/>
          <a:stretch/>
        </p:blipFill>
        <p:spPr>
          <a:xfrm>
            <a:off x="7904162" y="4720829"/>
            <a:ext cx="794150" cy="183356"/>
          </a:xfrm>
          <a:prstGeom prst="rect">
            <a:avLst/>
          </a:prstGeom>
          <a:noFill/>
          <a:ln>
            <a:noFill/>
          </a:ln>
        </p:spPr>
      </p:pic>
      <p:pic>
        <p:nvPicPr>
          <p:cNvPr id="429" name="Google Shape;429;p84"/>
          <p:cNvPicPr preferRelativeResize="0"/>
          <p:nvPr/>
        </p:nvPicPr>
        <p:blipFill rotWithShape="1">
          <a:blip r:embed="rId5">
            <a:alphaModFix/>
          </a:blip>
          <a:srcRect b="19341"/>
          <a:stretch/>
        </p:blipFill>
        <p:spPr>
          <a:xfrm>
            <a:off x="1604450" y="696100"/>
            <a:ext cx="5391726" cy="3752525"/>
          </a:xfrm>
          <a:prstGeom prst="rect">
            <a:avLst/>
          </a:prstGeom>
          <a:noFill/>
          <a:ln>
            <a:noFill/>
          </a:ln>
        </p:spPr>
      </p:pic>
      <p:pic>
        <p:nvPicPr>
          <p:cNvPr id="430" name="Google Shape;430;p84"/>
          <p:cNvPicPr preferRelativeResize="0"/>
          <p:nvPr/>
        </p:nvPicPr>
        <p:blipFill>
          <a:blip r:embed="rId6">
            <a:alphaModFix/>
          </a:blip>
          <a:stretch>
            <a:fillRect/>
          </a:stretch>
        </p:blipFill>
        <p:spPr>
          <a:xfrm>
            <a:off x="6937824" y="113225"/>
            <a:ext cx="2072400" cy="535725"/>
          </a:xfrm>
          <a:prstGeom prst="rect">
            <a:avLst/>
          </a:prstGeom>
          <a:noFill/>
          <a:ln>
            <a:noFill/>
          </a:ln>
        </p:spPr>
      </p:pic>
      <p:pic>
        <p:nvPicPr>
          <p:cNvPr id="431" name="Google Shape;431;p84"/>
          <p:cNvPicPr preferRelativeResize="0"/>
          <p:nvPr/>
        </p:nvPicPr>
        <p:blipFill>
          <a:blip r:embed="rId7">
            <a:alphaModFix/>
          </a:blip>
          <a:stretch>
            <a:fillRect/>
          </a:stretch>
        </p:blipFill>
        <p:spPr>
          <a:xfrm>
            <a:off x="-1" y="4848213"/>
            <a:ext cx="838200" cy="295275"/>
          </a:xfrm>
          <a:prstGeom prst="rect">
            <a:avLst/>
          </a:prstGeom>
          <a:noFill/>
          <a:ln>
            <a:noFill/>
          </a:ln>
        </p:spPr>
      </p:pic>
      <p:sp>
        <p:nvSpPr>
          <p:cNvPr id="432" name="Google Shape;432;p84"/>
          <p:cNvSpPr/>
          <p:nvPr/>
        </p:nvSpPr>
        <p:spPr>
          <a:xfrm>
            <a:off x="6916375" y="0"/>
            <a:ext cx="2227500" cy="831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4"/>
          <p:cNvSpPr txBox="1"/>
          <p:nvPr/>
        </p:nvSpPr>
        <p:spPr>
          <a:xfrm>
            <a:off x="335500" y="131100"/>
            <a:ext cx="6391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dk1"/>
                </a:solidFill>
              </a:rPr>
              <a:t>Variant Call Format	 - Header</a:t>
            </a:r>
            <a:endParaRPr sz="2500">
              <a:solidFill>
                <a:schemeClr val="dk1"/>
              </a:solidFill>
            </a:endParaRPr>
          </a:p>
        </p:txBody>
      </p:sp>
      <p:sp>
        <p:nvSpPr>
          <p:cNvPr id="434" name="Google Shape;434;p84"/>
          <p:cNvSpPr/>
          <p:nvPr/>
        </p:nvSpPr>
        <p:spPr>
          <a:xfrm>
            <a:off x="583650" y="1466450"/>
            <a:ext cx="838200" cy="295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165"/>
          <p:cNvSpPr/>
          <p:nvPr/>
        </p:nvSpPr>
        <p:spPr>
          <a:xfrm>
            <a:off x="56125" y="2233325"/>
            <a:ext cx="1227600" cy="457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65"/>
          <p:cNvSpPr txBox="1">
            <a:spLocks noGrp="1"/>
          </p:cNvSpPr>
          <p:nvPr>
            <p:ph type="title"/>
          </p:nvPr>
        </p:nvSpPr>
        <p:spPr>
          <a:xfrm>
            <a:off x="467203" y="328083"/>
            <a:ext cx="7237500" cy="7350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Licensing</a:t>
            </a:r>
            <a:endParaRPr/>
          </a:p>
        </p:txBody>
      </p:sp>
      <p:pic>
        <p:nvPicPr>
          <p:cNvPr id="1237" name="Google Shape;1237;p165"/>
          <p:cNvPicPr preferRelativeResize="0"/>
          <p:nvPr/>
        </p:nvPicPr>
        <p:blipFill>
          <a:blip r:embed="rId3">
            <a:alphaModFix/>
          </a:blip>
          <a:stretch>
            <a:fillRect/>
          </a:stretch>
        </p:blipFill>
        <p:spPr>
          <a:xfrm>
            <a:off x="0" y="4886730"/>
            <a:ext cx="1283850" cy="256770"/>
          </a:xfrm>
          <a:prstGeom prst="rect">
            <a:avLst/>
          </a:prstGeom>
          <a:noFill/>
          <a:ln>
            <a:noFill/>
          </a:ln>
        </p:spPr>
      </p:pic>
      <p:sp>
        <p:nvSpPr>
          <p:cNvPr id="1238" name="Google Shape;1238;p165"/>
          <p:cNvSpPr/>
          <p:nvPr/>
        </p:nvSpPr>
        <p:spPr>
          <a:xfrm>
            <a:off x="411300" y="2890500"/>
            <a:ext cx="8321400" cy="256800"/>
          </a:xfrm>
          <a:prstGeom prst="leftRightArrow">
            <a:avLst>
              <a:gd name="adj1" fmla="val 50000"/>
              <a:gd name="adj2" fmla="val 50000"/>
            </a:avLst>
          </a:prstGeom>
          <a:gradFill>
            <a:gsLst>
              <a:gs pos="0">
                <a:srgbClr val="93C47D"/>
              </a:gs>
              <a:gs pos="74000">
                <a:srgbClr val="FFFFFF"/>
              </a:gs>
              <a:gs pos="100000">
                <a:srgbClr val="E06666"/>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5"/>
          <p:cNvSpPr txBox="1"/>
          <p:nvPr/>
        </p:nvSpPr>
        <p:spPr>
          <a:xfrm>
            <a:off x="1673200" y="3667192"/>
            <a:ext cx="1406100" cy="39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Attribution Only</a:t>
            </a:r>
            <a:endParaRPr/>
          </a:p>
        </p:txBody>
      </p:sp>
      <p:sp>
        <p:nvSpPr>
          <p:cNvPr id="1240" name="Google Shape;1240;p165"/>
          <p:cNvSpPr txBox="1"/>
          <p:nvPr/>
        </p:nvSpPr>
        <p:spPr>
          <a:xfrm>
            <a:off x="5717300" y="3609817"/>
            <a:ext cx="1673700" cy="9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Non-commercial </a:t>
            </a:r>
            <a:endParaRPr/>
          </a:p>
          <a:p>
            <a:pPr marL="0" lvl="0" indent="0" algn="ctr" rtl="0">
              <a:spcBef>
                <a:spcPts val="0"/>
              </a:spcBef>
              <a:spcAft>
                <a:spcPts val="0"/>
              </a:spcAft>
              <a:buNone/>
            </a:pPr>
            <a:r>
              <a:rPr lang="en"/>
              <a:t>and Share-Alike</a:t>
            </a:r>
            <a:endParaRPr/>
          </a:p>
        </p:txBody>
      </p:sp>
      <p:sp>
        <p:nvSpPr>
          <p:cNvPr id="1241" name="Google Shape;1241;p165"/>
          <p:cNvSpPr txBox="1"/>
          <p:nvPr/>
        </p:nvSpPr>
        <p:spPr>
          <a:xfrm>
            <a:off x="3489850" y="3609817"/>
            <a:ext cx="1884000" cy="5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Non-commercial / Research Only</a:t>
            </a:r>
            <a:endParaRPr/>
          </a:p>
          <a:p>
            <a:pPr marL="0" lvl="0" indent="0" algn="ctr" rtl="0">
              <a:spcBef>
                <a:spcPts val="0"/>
              </a:spcBef>
              <a:spcAft>
                <a:spcPts val="0"/>
              </a:spcAft>
              <a:buNone/>
            </a:pPr>
            <a:r>
              <a:rPr lang="en"/>
              <a:t>Custom Licensing</a:t>
            </a:r>
            <a:endParaRPr/>
          </a:p>
        </p:txBody>
      </p:sp>
      <p:pic>
        <p:nvPicPr>
          <p:cNvPr id="1242" name="Google Shape;1242;p165"/>
          <p:cNvPicPr preferRelativeResize="0"/>
          <p:nvPr/>
        </p:nvPicPr>
        <p:blipFill>
          <a:blip r:embed="rId4">
            <a:alphaModFix/>
          </a:blip>
          <a:stretch>
            <a:fillRect/>
          </a:stretch>
        </p:blipFill>
        <p:spPr>
          <a:xfrm>
            <a:off x="137450" y="3758738"/>
            <a:ext cx="838200" cy="295275"/>
          </a:xfrm>
          <a:prstGeom prst="rect">
            <a:avLst/>
          </a:prstGeom>
          <a:noFill/>
          <a:ln>
            <a:noFill/>
          </a:ln>
        </p:spPr>
      </p:pic>
      <p:pic>
        <p:nvPicPr>
          <p:cNvPr id="1243" name="Google Shape;1243;p165" descr="Creative Commons License"/>
          <p:cNvPicPr preferRelativeResize="0"/>
          <p:nvPr/>
        </p:nvPicPr>
        <p:blipFill>
          <a:blip r:embed="rId5">
            <a:alphaModFix/>
          </a:blip>
          <a:stretch>
            <a:fillRect/>
          </a:stretch>
        </p:blipFill>
        <p:spPr>
          <a:xfrm>
            <a:off x="1957150" y="4054017"/>
            <a:ext cx="838200" cy="295275"/>
          </a:xfrm>
          <a:prstGeom prst="rect">
            <a:avLst/>
          </a:prstGeom>
          <a:noFill/>
          <a:ln>
            <a:noFill/>
          </a:ln>
        </p:spPr>
      </p:pic>
      <p:pic>
        <p:nvPicPr>
          <p:cNvPr id="1244" name="Google Shape;1244;p165"/>
          <p:cNvPicPr preferRelativeResize="0"/>
          <p:nvPr/>
        </p:nvPicPr>
        <p:blipFill>
          <a:blip r:embed="rId6">
            <a:alphaModFix/>
          </a:blip>
          <a:stretch>
            <a:fillRect/>
          </a:stretch>
        </p:blipFill>
        <p:spPr>
          <a:xfrm>
            <a:off x="6135050" y="4202925"/>
            <a:ext cx="838200" cy="295275"/>
          </a:xfrm>
          <a:prstGeom prst="rect">
            <a:avLst/>
          </a:prstGeom>
          <a:noFill/>
          <a:ln>
            <a:noFill/>
          </a:ln>
        </p:spPr>
      </p:pic>
      <p:pic>
        <p:nvPicPr>
          <p:cNvPr id="1245" name="Google Shape;1245;p165"/>
          <p:cNvPicPr preferRelativeResize="0"/>
          <p:nvPr/>
        </p:nvPicPr>
        <p:blipFill>
          <a:blip r:embed="rId7">
            <a:alphaModFix/>
          </a:blip>
          <a:stretch>
            <a:fillRect/>
          </a:stretch>
        </p:blipFill>
        <p:spPr>
          <a:xfrm>
            <a:off x="56125" y="2244083"/>
            <a:ext cx="1171575" cy="457200"/>
          </a:xfrm>
          <a:prstGeom prst="rect">
            <a:avLst/>
          </a:prstGeom>
          <a:noFill/>
          <a:ln>
            <a:noFill/>
          </a:ln>
        </p:spPr>
      </p:pic>
      <p:pic>
        <p:nvPicPr>
          <p:cNvPr id="1246" name="Google Shape;1246;p165"/>
          <p:cNvPicPr preferRelativeResize="0"/>
          <p:nvPr/>
        </p:nvPicPr>
        <p:blipFill rotWithShape="1">
          <a:blip r:embed="rId8">
            <a:alphaModFix/>
          </a:blip>
          <a:srcRect l="4203" t="16521" r="9134" b="17099"/>
          <a:stretch/>
        </p:blipFill>
        <p:spPr>
          <a:xfrm>
            <a:off x="1763200" y="2217988"/>
            <a:ext cx="1341000" cy="487875"/>
          </a:xfrm>
          <a:prstGeom prst="rect">
            <a:avLst/>
          </a:prstGeom>
          <a:noFill/>
          <a:ln>
            <a:noFill/>
          </a:ln>
        </p:spPr>
      </p:pic>
      <p:sp>
        <p:nvSpPr>
          <p:cNvPr id="1247" name="Google Shape;1247;p165"/>
          <p:cNvSpPr txBox="1"/>
          <p:nvPr/>
        </p:nvSpPr>
        <p:spPr>
          <a:xfrm>
            <a:off x="0" y="1628875"/>
            <a:ext cx="1406100" cy="39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FF9100"/>
                </a:solidFill>
              </a:rPr>
              <a:t>Cancer Biomarkers Database</a:t>
            </a:r>
            <a:endParaRPr sz="1000" b="1">
              <a:solidFill>
                <a:srgbClr val="FF9100"/>
              </a:solidFill>
            </a:endParaRPr>
          </a:p>
        </p:txBody>
      </p:sp>
      <p:pic>
        <p:nvPicPr>
          <p:cNvPr id="1248" name="Google Shape;1248;p165"/>
          <p:cNvPicPr preferRelativeResize="0"/>
          <p:nvPr/>
        </p:nvPicPr>
        <p:blipFill>
          <a:blip r:embed="rId9">
            <a:alphaModFix/>
          </a:blip>
          <a:stretch>
            <a:fillRect/>
          </a:stretch>
        </p:blipFill>
        <p:spPr>
          <a:xfrm>
            <a:off x="3693847" y="2302133"/>
            <a:ext cx="1498049" cy="341089"/>
          </a:xfrm>
          <a:prstGeom prst="rect">
            <a:avLst/>
          </a:prstGeom>
          <a:noFill/>
          <a:ln>
            <a:noFill/>
          </a:ln>
        </p:spPr>
      </p:pic>
      <p:sp>
        <p:nvSpPr>
          <p:cNvPr id="1249" name="Google Shape;1249;p165"/>
          <p:cNvSpPr txBox="1"/>
          <p:nvPr/>
        </p:nvSpPr>
        <p:spPr>
          <a:xfrm>
            <a:off x="-12" y="3077470"/>
            <a:ext cx="1227600" cy="5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More Permissive</a:t>
            </a:r>
            <a:endParaRPr b="1"/>
          </a:p>
        </p:txBody>
      </p:sp>
      <p:sp>
        <p:nvSpPr>
          <p:cNvPr id="1250" name="Google Shape;1250;p165"/>
          <p:cNvSpPr txBox="1"/>
          <p:nvPr/>
        </p:nvSpPr>
        <p:spPr>
          <a:xfrm>
            <a:off x="7916388" y="3091245"/>
            <a:ext cx="1227600" cy="5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Less Permissive</a:t>
            </a:r>
            <a:endParaRPr b="1"/>
          </a:p>
        </p:txBody>
      </p:sp>
      <p:pic>
        <p:nvPicPr>
          <p:cNvPr id="1251" name="Google Shape;1251;p165"/>
          <p:cNvPicPr preferRelativeResize="0"/>
          <p:nvPr/>
        </p:nvPicPr>
        <p:blipFill>
          <a:blip r:embed="rId10">
            <a:alphaModFix/>
          </a:blip>
          <a:stretch>
            <a:fillRect/>
          </a:stretch>
        </p:blipFill>
        <p:spPr>
          <a:xfrm>
            <a:off x="5717299" y="2163051"/>
            <a:ext cx="1673700" cy="619260"/>
          </a:xfrm>
          <a:prstGeom prst="rect">
            <a:avLst/>
          </a:prstGeom>
          <a:noFill/>
          <a:ln>
            <a:noFill/>
          </a:ln>
        </p:spPr>
      </p:pic>
      <p:pic>
        <p:nvPicPr>
          <p:cNvPr id="1252" name="Google Shape;1252;p165"/>
          <p:cNvPicPr preferRelativeResize="0"/>
          <p:nvPr/>
        </p:nvPicPr>
        <p:blipFill>
          <a:blip r:embed="rId11">
            <a:alphaModFix/>
          </a:blip>
          <a:stretch>
            <a:fillRect/>
          </a:stretch>
        </p:blipFill>
        <p:spPr>
          <a:xfrm>
            <a:off x="61125" y="1352977"/>
            <a:ext cx="1283850" cy="209449"/>
          </a:xfrm>
          <a:prstGeom prst="rect">
            <a:avLst/>
          </a:prstGeom>
          <a:noFill/>
          <a:ln>
            <a:noFill/>
          </a:ln>
        </p:spPr>
      </p:pic>
      <p:pic>
        <p:nvPicPr>
          <p:cNvPr id="1253" name="Google Shape;1253;p165"/>
          <p:cNvPicPr preferRelativeResize="0"/>
          <p:nvPr/>
        </p:nvPicPr>
        <p:blipFill>
          <a:blip r:embed="rId12">
            <a:alphaModFix/>
          </a:blip>
          <a:stretch>
            <a:fillRect/>
          </a:stretch>
        </p:blipFill>
        <p:spPr>
          <a:xfrm>
            <a:off x="1857663" y="1591678"/>
            <a:ext cx="1037168" cy="392100"/>
          </a:xfrm>
          <a:prstGeom prst="rect">
            <a:avLst/>
          </a:prstGeom>
          <a:noFill/>
          <a:ln>
            <a:noFill/>
          </a:ln>
        </p:spPr>
      </p:pic>
      <p:sp>
        <p:nvSpPr>
          <p:cNvPr id="1254" name="Google Shape;1254;p165"/>
          <p:cNvSpPr txBox="1"/>
          <p:nvPr/>
        </p:nvSpPr>
        <p:spPr>
          <a:xfrm>
            <a:off x="7260000" y="3609830"/>
            <a:ext cx="1884000" cy="593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t>Paid-Access Only</a:t>
            </a:r>
            <a:endParaRPr/>
          </a:p>
        </p:txBody>
      </p:sp>
      <p:pic>
        <p:nvPicPr>
          <p:cNvPr id="1255" name="Google Shape;1255;p165"/>
          <p:cNvPicPr preferRelativeResize="0"/>
          <p:nvPr/>
        </p:nvPicPr>
        <p:blipFill>
          <a:blip r:embed="rId13">
            <a:alphaModFix/>
          </a:blip>
          <a:stretch>
            <a:fillRect/>
          </a:stretch>
        </p:blipFill>
        <p:spPr>
          <a:xfrm>
            <a:off x="3430589" y="1567003"/>
            <a:ext cx="2024578" cy="4878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16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General Questions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3_Office Theme">
  <a:themeElements>
    <a:clrScheme name="13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GA Theme Wide Format">
  <a:themeElements>
    <a:clrScheme name="GA Colour Palette">
      <a:dk1>
        <a:srgbClr val="000000"/>
      </a:dk1>
      <a:lt1>
        <a:srgbClr val="FFFFFF"/>
      </a:lt1>
      <a:dk2>
        <a:srgbClr val="77787B"/>
      </a:dk2>
      <a:lt2>
        <a:srgbClr val="EEECE1"/>
      </a:lt2>
      <a:accent1>
        <a:srgbClr val="1B75BC"/>
      </a:accent1>
      <a:accent2>
        <a:srgbClr val="4FAEDD"/>
      </a:accent2>
      <a:accent3>
        <a:srgbClr val="A07AB0"/>
      </a:accent3>
      <a:accent4>
        <a:srgbClr val="E34A3B"/>
      </a:accent4>
      <a:accent5>
        <a:srgbClr val="8DC63F"/>
      </a:accent5>
      <a:accent6>
        <a:srgbClr val="FAA63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5957</Words>
  <Application>Microsoft Macintosh PowerPoint</Application>
  <PresentationFormat>On-screen Show (16:9)</PresentationFormat>
  <Paragraphs>384</Paragraphs>
  <Slides>91</Slides>
  <Notes>91</Notes>
  <HiddenSlides>1</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91</vt:i4>
      </vt:variant>
    </vt:vector>
  </HeadingPairs>
  <TitlesOfParts>
    <vt:vector size="103" baseType="lpstr">
      <vt:lpstr>Consolas</vt:lpstr>
      <vt:lpstr>Courier New</vt:lpstr>
      <vt:lpstr>Arial</vt:lpstr>
      <vt:lpstr>Proxima Nova</vt:lpstr>
      <vt:lpstr>Times New Roman</vt:lpstr>
      <vt:lpstr>Ubuntu</vt:lpstr>
      <vt:lpstr>Calibri</vt:lpstr>
      <vt:lpstr>Simple Light</vt:lpstr>
      <vt:lpstr>Simple Light</vt:lpstr>
      <vt:lpstr>13_Office Theme</vt:lpstr>
      <vt:lpstr>Simple Light</vt:lpstr>
      <vt:lpstr>GA Theme Wide Format</vt:lpstr>
      <vt:lpstr>Variant Representation  and Interpretation</vt:lpstr>
      <vt:lpstr>You should be familiar with...</vt:lpstr>
      <vt:lpstr>Wait a minute!</vt:lpstr>
      <vt:lpstr>Domain-Specific Applications of Genomic Data Standards</vt:lpstr>
      <vt:lpstr>Domain-Specific Applications of Genomic Data Standards</vt:lpstr>
      <vt:lpstr>Domain-Specific Applications of Genomic Data Standards</vt:lpstr>
      <vt:lpstr>Fig. 1. (a) Example of valid VCF. </vt:lpstr>
      <vt:lpstr>Variant Call Format</vt:lpstr>
      <vt:lpstr>PowerPoint Presentation</vt:lpstr>
      <vt:lpstr>PowerPoint Presentation</vt:lpstr>
      <vt:lpstr>Variant Call Format - Columns</vt:lpstr>
      <vt:lpstr>Variant Call Format - Info</vt:lpstr>
      <vt:lpstr>VCF - Info fields</vt:lpstr>
      <vt:lpstr>VCF - Info fields</vt:lpstr>
      <vt:lpstr>PowerPoint Presentation</vt:lpstr>
      <vt:lpstr>Variant Call Format - Format and Samples</vt:lpstr>
      <vt:lpstr>PowerPoint Presentation</vt:lpstr>
      <vt:lpstr>VCF - Format Fields</vt:lpstr>
      <vt:lpstr>VCF - Format Fields</vt:lpstr>
      <vt:lpstr>PowerPoint Presentation</vt:lpstr>
      <vt:lpstr>VCF - Format Fields</vt:lpstr>
      <vt:lpstr>PowerPoint Presentation</vt:lpstr>
      <vt:lpstr>Why is phasing important for variant interpretation?</vt:lpstr>
      <vt:lpstr>PowerPoint Presentation</vt:lpstr>
      <vt:lpstr>Domain-Specific Applications of Genomic Data Standards</vt:lpstr>
      <vt:lpstr>Domain-Specific Applications of Genomic Data Standards</vt:lpstr>
      <vt:lpstr>Variant Nomenclature</vt:lpstr>
      <vt:lpstr>Variant Nomenclature</vt:lpstr>
      <vt:lpstr>Genomic Data Cracks Cold Case</vt:lpstr>
      <vt:lpstr>PowerPoint Presentation</vt:lpstr>
      <vt:lpstr>Genomic Data Cracks Cold Case… or does it?</vt:lpstr>
      <vt:lpstr>Genomic Data Cracks Cold Case… or does it?</vt:lpstr>
      <vt:lpstr>Methodology</vt:lpstr>
      <vt:lpstr>Methodology</vt:lpstr>
      <vt:lpstr>Methodology</vt:lpstr>
      <vt:lpstr>An error of nomenclature!</vt:lpstr>
      <vt:lpstr>An error of nomenclature!</vt:lpstr>
      <vt:lpstr>ISFG Mitochondrial Variant Nomenclature (ca. 2000)</vt:lpstr>
      <vt:lpstr>ISFG Mitochondrial Variant Nomenclature (ca. 2000)</vt:lpstr>
      <vt:lpstr>ISFG Mitochondrial Variant Nomenclature (ca. 2000)</vt:lpstr>
      <vt:lpstr>The (Nomenclature) Culprit</vt:lpstr>
      <vt:lpstr>The (Nomenclature) Culprit</vt:lpstr>
      <vt:lpstr>PowerPoint Presentation</vt:lpstr>
      <vt:lpstr>HGVS Variant Nomenclature</vt:lpstr>
      <vt:lpstr>PowerPoint Presentation</vt:lpstr>
      <vt:lpstr>ClinVar</vt:lpstr>
      <vt:lpstr>ClinVar</vt:lpstr>
      <vt:lpstr>FDA-Recognized ClinGen Classifications</vt:lpstr>
      <vt:lpstr>The following is a list of all names submitted to ClinVar for a single variant:</vt:lpstr>
      <vt:lpstr>Variant De-duplication Problem</vt:lpstr>
      <vt:lpstr>Single concept, multiple non-overlapping representations</vt:lpstr>
      <vt:lpstr>Single concept, multiple non-overlapping representations</vt:lpstr>
      <vt:lpstr>Fully-Justified Normalization Captures Region of Shuffling Ambiguity</vt:lpstr>
      <vt:lpstr>Fig. 1. For rs756655831, a representation of the alignments between various sequences, and the resulting SPDIs.</vt:lpstr>
      <vt:lpstr>The SPDI Canonical Allele</vt:lpstr>
      <vt:lpstr>HGVS and the SPDI Canonical Allele in ClinVar</vt:lpstr>
      <vt:lpstr>Coordinate Systems: Residue Coordinates</vt:lpstr>
      <vt:lpstr>Coordinate Systems: Inter-residue Coordinates</vt:lpstr>
      <vt:lpstr>ClinGen Allele Registry</vt:lpstr>
      <vt:lpstr>PowerPoint Presentation</vt:lpstr>
      <vt:lpstr>Domain-Specific Applications of Genomic Data Standards</vt:lpstr>
      <vt:lpstr>Domain-Specific Applications of Genomic Data Standards</vt:lpstr>
      <vt:lpstr>Human Evaluation Creates Bottleneck</vt:lpstr>
      <vt:lpstr>PowerPoint Presentation</vt:lpstr>
      <vt:lpstr>PowerPoint Presentation</vt:lpstr>
      <vt:lpstr>PowerPoint Presentation</vt:lpstr>
      <vt:lpstr>Computable Standards to Alleviate Bottleneck</vt:lpstr>
      <vt:lpstr>Converting Value Objects into Identifiers</vt:lpstr>
      <vt:lpstr>Questions?</vt:lpstr>
      <vt:lpstr>Practical: Be the Curator!</vt:lpstr>
      <vt:lpstr>Bonus Content</vt:lpstr>
      <vt:lpstr>Somatic Clinical Interpretation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Germline and Specialized Interpretation Resources</vt:lpstr>
      <vt:lpstr>Gene Focus: BRCA1 and BRCA2</vt:lpstr>
      <vt:lpstr>PowerPoint Presentation</vt:lpstr>
      <vt:lpstr>Disease Focus: Pediatric Cancers</vt:lpstr>
      <vt:lpstr>Disease Focus: Pediatric Cancers</vt:lpstr>
      <vt:lpstr>Licensing</vt:lpstr>
      <vt:lpstr>General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Variant Representation  and Interpretation</dc:title>
  <cp:lastModifiedBy>Cotto, Kelsy</cp:lastModifiedBy>
  <cp:revision>1</cp:revision>
  <dcterms:modified xsi:type="dcterms:W3CDTF">2022-11-19T14:11:01Z</dcterms:modified>
</cp:coreProperties>
</file>